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72" r:id="rId8"/>
    <p:sldId id="276" r:id="rId9"/>
    <p:sldId id="270" r:id="rId10"/>
    <p:sldId id="264" r:id="rId11"/>
    <p:sldId id="277" r:id="rId12"/>
    <p:sldId id="268" r:id="rId13"/>
    <p:sldId id="267" r:id="rId14"/>
    <p:sldId id="278" r:id="rId15"/>
    <p:sldId id="265" r:id="rId16"/>
    <p:sldId id="279" r:id="rId17"/>
    <p:sldId id="263" r:id="rId18"/>
    <p:sldId id="269" r:id="rId19"/>
    <p:sldId id="262" r:id="rId20"/>
    <p:sldId id="274" r:id="rId21"/>
    <p:sldId id="275" r:id="rId22"/>
    <p:sldId id="266" r:id="rId23"/>
    <p:sldId id="280" r:id="rId24"/>
    <p:sldId id="271" r:id="rId25"/>
    <p:sldId id="273" r:id="rId26"/>
    <p:sldId id="281"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115" d="100"/>
          <a:sy n="115" d="100"/>
        </p:scale>
        <p:origin x="14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3DD44A8-6EBB-4C05-83D5-27171F76143D}" type="datetimeFigureOut">
              <a:rPr lang="en-GB" smtClean="0"/>
              <a:t>09/12/2022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7DB755-AA4B-4F5C-9BE6-7AE4E320F479}" type="slidenum">
              <a:rPr lang="en-GB" smtClean="0"/>
              <a:t>‹#›</a:t>
            </a:fld>
            <a:endParaRPr lang="en-GB"/>
          </a:p>
        </p:txBody>
      </p:sp>
    </p:spTree>
    <p:extLst>
      <p:ext uri="{BB962C8B-B14F-4D97-AF65-F5344CB8AC3E}">
        <p14:creationId xmlns:p14="http://schemas.microsoft.com/office/powerpoint/2010/main" val="21476352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3DD44A8-6EBB-4C05-83D5-27171F76143D}" type="datetimeFigureOut">
              <a:rPr lang="en-GB" smtClean="0"/>
              <a:t>09/12/2022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7DB755-AA4B-4F5C-9BE6-7AE4E320F479}" type="slidenum">
              <a:rPr lang="en-GB" smtClean="0"/>
              <a:t>‹#›</a:t>
            </a:fld>
            <a:endParaRPr lang="en-GB"/>
          </a:p>
        </p:txBody>
      </p:sp>
    </p:spTree>
    <p:extLst>
      <p:ext uri="{BB962C8B-B14F-4D97-AF65-F5344CB8AC3E}">
        <p14:creationId xmlns:p14="http://schemas.microsoft.com/office/powerpoint/2010/main" val="33682974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3DD44A8-6EBB-4C05-83D5-27171F76143D}" type="datetimeFigureOut">
              <a:rPr lang="en-GB" smtClean="0"/>
              <a:t>09/12/2022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7DB755-AA4B-4F5C-9BE6-7AE4E320F479}" type="slidenum">
              <a:rPr lang="en-GB" smtClean="0"/>
              <a:t>‹#›</a:t>
            </a:fld>
            <a:endParaRPr lang="en-GB"/>
          </a:p>
        </p:txBody>
      </p:sp>
    </p:spTree>
    <p:extLst>
      <p:ext uri="{BB962C8B-B14F-4D97-AF65-F5344CB8AC3E}">
        <p14:creationId xmlns:p14="http://schemas.microsoft.com/office/powerpoint/2010/main" val="31661128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3DD44A8-6EBB-4C05-83D5-27171F76143D}" type="datetimeFigureOut">
              <a:rPr lang="en-GB" smtClean="0"/>
              <a:t>09/12/2022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17DB755-AA4B-4F5C-9BE6-7AE4E320F479}" type="slidenum">
              <a:rPr lang="en-GB" smtClean="0"/>
              <a:t>‹#›</a:t>
            </a:fld>
            <a:endParaRPr lang="en-GB"/>
          </a:p>
        </p:txBody>
      </p:sp>
    </p:spTree>
    <p:extLst>
      <p:ext uri="{BB962C8B-B14F-4D97-AF65-F5344CB8AC3E}">
        <p14:creationId xmlns:p14="http://schemas.microsoft.com/office/powerpoint/2010/main" val="395160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3DD44A8-6EBB-4C05-83D5-27171F76143D}" type="datetimeFigureOut">
              <a:rPr lang="en-GB" smtClean="0"/>
              <a:t>09/12/2022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17DB755-AA4B-4F5C-9BE6-7AE4E320F479}" type="slidenum">
              <a:rPr lang="en-GB" smtClean="0"/>
              <a:t>‹#›</a:t>
            </a:fld>
            <a:endParaRPr lang="en-GB"/>
          </a:p>
        </p:txBody>
      </p:sp>
    </p:spTree>
    <p:extLst>
      <p:ext uri="{BB962C8B-B14F-4D97-AF65-F5344CB8AC3E}">
        <p14:creationId xmlns:p14="http://schemas.microsoft.com/office/powerpoint/2010/main" val="40904657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3DD44A8-6EBB-4C05-83D5-27171F76143D}" type="datetimeFigureOut">
              <a:rPr lang="en-GB" smtClean="0"/>
              <a:t>09/12/2022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17DB755-AA4B-4F5C-9BE6-7AE4E320F479}" type="slidenum">
              <a:rPr lang="en-GB" smtClean="0"/>
              <a:t>‹#›</a:t>
            </a:fld>
            <a:endParaRPr lang="en-GB"/>
          </a:p>
        </p:txBody>
      </p:sp>
    </p:spTree>
    <p:extLst>
      <p:ext uri="{BB962C8B-B14F-4D97-AF65-F5344CB8AC3E}">
        <p14:creationId xmlns:p14="http://schemas.microsoft.com/office/powerpoint/2010/main" val="42376693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DD44A8-6EBB-4C05-83D5-27171F76143D}" type="datetimeFigureOut">
              <a:rPr lang="en-GB" smtClean="0"/>
              <a:t>09/12/2022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17DB755-AA4B-4F5C-9BE6-7AE4E320F479}" type="slidenum">
              <a:rPr lang="en-GB" smtClean="0"/>
              <a:t>‹#›</a:t>
            </a:fld>
            <a:endParaRPr lang="en-GB"/>
          </a:p>
        </p:txBody>
      </p:sp>
    </p:spTree>
    <p:extLst>
      <p:ext uri="{BB962C8B-B14F-4D97-AF65-F5344CB8AC3E}">
        <p14:creationId xmlns:p14="http://schemas.microsoft.com/office/powerpoint/2010/main" val="29845974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3DD44A8-6EBB-4C05-83D5-27171F76143D}" type="datetimeFigureOut">
              <a:rPr lang="en-GB" smtClean="0"/>
              <a:t>09/12/2022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17DB755-AA4B-4F5C-9BE6-7AE4E320F479}" type="slidenum">
              <a:rPr lang="en-GB" smtClean="0"/>
              <a:t>‹#›</a:t>
            </a:fld>
            <a:endParaRPr lang="en-GB"/>
          </a:p>
        </p:txBody>
      </p:sp>
    </p:spTree>
    <p:extLst>
      <p:ext uri="{BB962C8B-B14F-4D97-AF65-F5344CB8AC3E}">
        <p14:creationId xmlns:p14="http://schemas.microsoft.com/office/powerpoint/2010/main" val="13230246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3DD44A8-6EBB-4C05-83D5-27171F76143D}" type="datetimeFigureOut">
              <a:rPr lang="en-GB" smtClean="0"/>
              <a:t>09/12/2022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17DB755-AA4B-4F5C-9BE6-7AE4E320F479}" type="slidenum">
              <a:rPr lang="en-GB" smtClean="0"/>
              <a:t>‹#›</a:t>
            </a:fld>
            <a:endParaRPr lang="en-GB"/>
          </a:p>
        </p:txBody>
      </p:sp>
    </p:spTree>
    <p:extLst>
      <p:ext uri="{BB962C8B-B14F-4D97-AF65-F5344CB8AC3E}">
        <p14:creationId xmlns:p14="http://schemas.microsoft.com/office/powerpoint/2010/main" val="947098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3DD44A8-6EBB-4C05-83D5-27171F76143D}" type="datetimeFigureOut">
              <a:rPr lang="en-GB" smtClean="0"/>
              <a:t>09/12/2022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7DB755-AA4B-4F5C-9BE6-7AE4E320F479}" type="slidenum">
              <a:rPr lang="en-GB" smtClean="0"/>
              <a:t>‹#›</a:t>
            </a:fld>
            <a:endParaRPr lang="en-GB"/>
          </a:p>
        </p:txBody>
      </p:sp>
    </p:spTree>
    <p:extLst>
      <p:ext uri="{BB962C8B-B14F-4D97-AF65-F5344CB8AC3E}">
        <p14:creationId xmlns:p14="http://schemas.microsoft.com/office/powerpoint/2010/main" val="42394780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3DD44A8-6EBB-4C05-83D5-27171F76143D}" type="datetimeFigureOut">
              <a:rPr lang="en-GB" smtClean="0"/>
              <a:t>09/12/2022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7DB755-AA4B-4F5C-9BE6-7AE4E320F479}" type="slidenum">
              <a:rPr lang="en-GB" smtClean="0"/>
              <a:t>‹#›</a:t>
            </a:fld>
            <a:endParaRPr lang="en-GB"/>
          </a:p>
        </p:txBody>
      </p:sp>
    </p:spTree>
    <p:extLst>
      <p:ext uri="{BB962C8B-B14F-4D97-AF65-F5344CB8AC3E}">
        <p14:creationId xmlns:p14="http://schemas.microsoft.com/office/powerpoint/2010/main" val="41237654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DD44A8-6EBB-4C05-83D5-27171F76143D}" type="datetimeFigureOut">
              <a:rPr lang="en-GB" smtClean="0"/>
              <a:t>09/12/2022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7DB755-AA4B-4F5C-9BE6-7AE4E320F479}" type="slidenum">
              <a:rPr lang="en-GB" smtClean="0"/>
              <a:t>‹#›</a:t>
            </a:fld>
            <a:endParaRPr lang="en-GB"/>
          </a:p>
        </p:txBody>
      </p:sp>
    </p:spTree>
    <p:extLst>
      <p:ext uri="{BB962C8B-B14F-4D97-AF65-F5344CB8AC3E}">
        <p14:creationId xmlns:p14="http://schemas.microsoft.com/office/powerpoint/2010/main" val="28385767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9.pn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jpeg"/><Relationship Id="rId7" Type="http://schemas.openxmlformats.org/officeDocument/2006/relationships/image" Target="../media/image10.pn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2.pn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3.pn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4.pn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5.pn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6.pn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7.pn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8.pn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9.pn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20.pn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21.pn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8" Type="http://schemas.openxmlformats.org/officeDocument/2006/relationships/hyperlink" Target="https://www.internetmatters.org/parental-controls/" TargetMode="External"/><Relationship Id="rId3" Type="http://schemas.openxmlformats.org/officeDocument/2006/relationships/image" Target="../media/image2.jpeg"/><Relationship Id="rId7" Type="http://schemas.openxmlformats.org/officeDocument/2006/relationships/hyperlink" Target="https://www.connectsafely.org/controls/" TargetMode="External"/><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png"/><Relationship Id="rId10" Type="http://schemas.openxmlformats.org/officeDocument/2006/relationships/hyperlink" Target="https://support.google.com/googleplay/answer/1075738?hl=en-GB" TargetMode="External"/><Relationship Id="rId4" Type="http://schemas.openxmlformats.org/officeDocument/2006/relationships/image" Target="../media/image3.png"/><Relationship Id="rId9" Type="http://schemas.openxmlformats.org/officeDocument/2006/relationships/hyperlink" Target="https://www.nspcc.org.uk/keeping-children-safe/online-safety/parental-controls/"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1028" name="Picture 4" descr="Christmas tree cartoon Images | Free Vectors, Stock Photos &amp; PS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5600" y="1885642"/>
            <a:ext cx="2766822" cy="447705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762000" y="210189"/>
            <a:ext cx="10909300" cy="1897063"/>
          </a:xfrm>
        </p:spPr>
        <p:txBody>
          <a:bodyPr>
            <a:normAutofit/>
          </a:bodyPr>
          <a:lstStyle/>
          <a:p>
            <a:r>
              <a:rPr lang="en-GB" dirty="0">
                <a:latin typeface="OpenDyslexicAlta" panose="00000500000000000000" pitchFamily="50" charset="0"/>
              </a:rPr>
              <a:t>Welcome to the Tollgate Christmas Performance!</a:t>
            </a:r>
          </a:p>
        </p:txBody>
      </p:sp>
      <p:pic>
        <p:nvPicPr>
          <p:cNvPr id="1030" name="Picture 6" descr="Free Cartoon Pictures Of Cell Phones, Download Free Carto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2422" y="5172075"/>
            <a:ext cx="1295400" cy="11906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4"/>
          <a:stretch>
            <a:fillRect/>
          </a:stretch>
        </p:blipFill>
        <p:spPr>
          <a:xfrm>
            <a:off x="4511675" y="4699000"/>
            <a:ext cx="1225562" cy="1706562"/>
          </a:xfrm>
          <a:prstGeom prst="rect">
            <a:avLst/>
          </a:prstGeom>
        </p:spPr>
      </p:pic>
      <p:pic>
        <p:nvPicPr>
          <p:cNvPr id="7" name="Picture 6"/>
          <p:cNvPicPr>
            <a:picLocks noChangeAspect="1"/>
          </p:cNvPicPr>
          <p:nvPr/>
        </p:nvPicPr>
        <p:blipFill>
          <a:blip r:embed="rId5"/>
          <a:stretch>
            <a:fillRect/>
          </a:stretch>
        </p:blipFill>
        <p:spPr>
          <a:xfrm>
            <a:off x="5807075" y="4805362"/>
            <a:ext cx="2133600" cy="1600200"/>
          </a:xfrm>
          <a:prstGeom prst="rect">
            <a:avLst/>
          </a:prstGeom>
        </p:spPr>
      </p:pic>
      <p:pic>
        <p:nvPicPr>
          <p:cNvPr id="1034" name="Picture 10" descr="Xbox Controller Cartoon Pic - Game Controller Cartoon Png, Transparent Png  , Transparent Png Image - PNGite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940675" y="4938712"/>
            <a:ext cx="1664456" cy="13335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3403600" y="2527300"/>
            <a:ext cx="8026400" cy="954107"/>
          </a:xfrm>
          <a:prstGeom prst="rect">
            <a:avLst/>
          </a:prstGeom>
          <a:noFill/>
        </p:spPr>
        <p:txBody>
          <a:bodyPr wrap="square" rtlCol="0">
            <a:spAutoFit/>
          </a:bodyPr>
          <a:lstStyle/>
          <a:p>
            <a:pPr algn="ctr"/>
            <a:r>
              <a:rPr lang="en-GB" sz="2800" dirty="0">
                <a:latin typeface="OpenDyslexicAlta" panose="00000500000000000000" pitchFamily="50" charset="0"/>
              </a:rPr>
              <a:t>Keep your children safe whatever is wrapped underneath the Christmas tree!</a:t>
            </a:r>
          </a:p>
        </p:txBody>
      </p:sp>
    </p:spTree>
    <p:extLst>
      <p:ext uri="{BB962C8B-B14F-4D97-AF65-F5344CB8AC3E}">
        <p14:creationId xmlns:p14="http://schemas.microsoft.com/office/powerpoint/2010/main" val="3508206014"/>
      </p:ext>
    </p:extLst>
  </p:cSld>
  <p:clrMapOvr>
    <a:masterClrMapping/>
  </p:clrMapOvr>
  <mc:AlternateContent xmlns:mc="http://schemas.openxmlformats.org/markup-compatibility/2006" xmlns:p14="http://schemas.microsoft.com/office/powerpoint/2010/main">
    <mc:Choice Requires="p14">
      <p:transition spd="slow" p14:dur="2000" advTm="15935"/>
    </mc:Choice>
    <mc:Fallback xmlns="">
      <p:transition spd="slow" advTm="15935"/>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 name="Picture 4" descr="Christmas tree cartoon Images | Free Vectors, Stock Photos &amp; PS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9100" y="1152014"/>
            <a:ext cx="2766822" cy="447705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417822" y="424695"/>
            <a:ext cx="6896100" cy="4247317"/>
          </a:xfrm>
          <a:prstGeom prst="rect">
            <a:avLst/>
          </a:prstGeom>
          <a:noFill/>
        </p:spPr>
        <p:txBody>
          <a:bodyPr wrap="square" rtlCol="0">
            <a:spAutoFit/>
          </a:bodyPr>
          <a:lstStyle/>
          <a:p>
            <a:r>
              <a:rPr lang="en-GB" sz="3000" dirty="0">
                <a:latin typeface="OpenDyslexicAlta" panose="00000500000000000000" pitchFamily="50" charset="0"/>
              </a:rPr>
              <a:t>The following slides contain advice, guides and website links which </a:t>
            </a:r>
            <a:r>
              <a:rPr lang="en-GB" sz="3000" dirty="0" smtClean="0">
                <a:latin typeface="OpenDyslexicAlta" panose="00000500000000000000" pitchFamily="50" charset="0"/>
              </a:rPr>
              <a:t>will </a:t>
            </a:r>
            <a:r>
              <a:rPr lang="en-GB" sz="3000" dirty="0">
                <a:latin typeface="OpenDyslexicAlta" panose="00000500000000000000" pitchFamily="50" charset="0"/>
              </a:rPr>
              <a:t>help you and your family have a very happy and safe Christmas holiday.</a:t>
            </a:r>
          </a:p>
          <a:p>
            <a:endParaRPr lang="en-GB" sz="3000" dirty="0">
              <a:latin typeface="OpenDyslexicAlta" panose="00000500000000000000" pitchFamily="50" charset="0"/>
            </a:endParaRPr>
          </a:p>
          <a:p>
            <a:r>
              <a:rPr lang="en-GB" sz="3000" dirty="0">
                <a:latin typeface="OpenDyslexicAlta" panose="00000500000000000000" pitchFamily="50" charset="0"/>
              </a:rPr>
              <a:t>It will be uploaded to the school website if you want to take another look later.</a:t>
            </a:r>
          </a:p>
        </p:txBody>
      </p:sp>
      <p:pic>
        <p:nvPicPr>
          <p:cNvPr id="6" name="Picture 6" descr="Free Cartoon Pictures Of Cell Phones, Download Free Carto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2422" y="5172075"/>
            <a:ext cx="1295400" cy="11906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a:off x="4511675" y="4699000"/>
            <a:ext cx="1225562" cy="1706562"/>
          </a:xfrm>
          <a:prstGeom prst="rect">
            <a:avLst/>
          </a:prstGeom>
        </p:spPr>
      </p:pic>
      <p:pic>
        <p:nvPicPr>
          <p:cNvPr id="8" name="Picture 7"/>
          <p:cNvPicPr>
            <a:picLocks noChangeAspect="1"/>
          </p:cNvPicPr>
          <p:nvPr/>
        </p:nvPicPr>
        <p:blipFill>
          <a:blip r:embed="rId5"/>
          <a:stretch>
            <a:fillRect/>
          </a:stretch>
        </p:blipFill>
        <p:spPr>
          <a:xfrm>
            <a:off x="5807075" y="4805362"/>
            <a:ext cx="2133600" cy="1600200"/>
          </a:xfrm>
          <a:prstGeom prst="rect">
            <a:avLst/>
          </a:prstGeom>
        </p:spPr>
      </p:pic>
      <p:pic>
        <p:nvPicPr>
          <p:cNvPr id="9" name="Picture 10" descr="Xbox Controller Cartoon Pic - Game Controller Cartoon Png, Transparent Png  , Transparent Png Image - PNGite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940675" y="4938712"/>
            <a:ext cx="1664456" cy="133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9707658"/>
      </p:ext>
    </p:extLst>
  </p:cSld>
  <p:clrMapOvr>
    <a:masterClrMapping/>
  </p:clrMapOvr>
  <mc:AlternateContent xmlns:mc="http://schemas.openxmlformats.org/markup-compatibility/2006" xmlns:p14="http://schemas.microsoft.com/office/powerpoint/2010/main">
    <mc:Choice Requires="p14">
      <p:transition spd="slow" p14:dur="2000" advTm="22664"/>
    </mc:Choice>
    <mc:Fallback xmlns="">
      <p:transition spd="slow" advTm="2266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 name="Picture 4" descr="Christmas tree cartoon Images | Free Vectors, Stock Photos &amp; PS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9100" y="1152014"/>
            <a:ext cx="2766822" cy="447705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556000" y="355620"/>
            <a:ext cx="6731000" cy="923330"/>
          </a:xfrm>
          <a:prstGeom prst="rect">
            <a:avLst/>
          </a:prstGeom>
          <a:noFill/>
        </p:spPr>
        <p:txBody>
          <a:bodyPr wrap="square" rtlCol="0">
            <a:spAutoFit/>
          </a:bodyPr>
          <a:lstStyle/>
          <a:p>
            <a:r>
              <a:rPr lang="en-GB" sz="5400" u="sng" dirty="0">
                <a:latin typeface="OpenDyslexicAlta" panose="00000500000000000000" pitchFamily="50" charset="0"/>
              </a:rPr>
              <a:t>The 20:20:20 rule</a:t>
            </a:r>
          </a:p>
        </p:txBody>
      </p:sp>
      <p:sp>
        <p:nvSpPr>
          <p:cNvPr id="2" name="TextBox 1"/>
          <p:cNvSpPr txBox="1"/>
          <p:nvPr/>
        </p:nvSpPr>
        <p:spPr>
          <a:xfrm>
            <a:off x="3556000" y="1585337"/>
            <a:ext cx="7531100" cy="3046988"/>
          </a:xfrm>
          <a:prstGeom prst="rect">
            <a:avLst/>
          </a:prstGeom>
          <a:noFill/>
        </p:spPr>
        <p:txBody>
          <a:bodyPr wrap="square" rtlCol="0">
            <a:spAutoFit/>
          </a:bodyPr>
          <a:lstStyle/>
          <a:p>
            <a:r>
              <a:rPr lang="en-GB" sz="3200" dirty="0">
                <a:latin typeface="OpenDyslexicAlta" panose="00000500000000000000" pitchFamily="50" charset="0"/>
              </a:rPr>
              <a:t>To guard against possible eye damage, encourage your child to look away from their screen every 20 minutes, for 20 seconds and focus on something 20 feet (6 metres) away.</a:t>
            </a:r>
          </a:p>
        </p:txBody>
      </p:sp>
      <p:pic>
        <p:nvPicPr>
          <p:cNvPr id="6" name="Picture 6" descr="Free Cartoon Pictures Of Cell Phones, Download Free Carto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2422" y="5172075"/>
            <a:ext cx="1295400" cy="11906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a:off x="4511675" y="4699000"/>
            <a:ext cx="1225562" cy="1706562"/>
          </a:xfrm>
          <a:prstGeom prst="rect">
            <a:avLst/>
          </a:prstGeom>
        </p:spPr>
      </p:pic>
      <p:pic>
        <p:nvPicPr>
          <p:cNvPr id="8" name="Picture 7"/>
          <p:cNvPicPr>
            <a:picLocks noChangeAspect="1"/>
          </p:cNvPicPr>
          <p:nvPr/>
        </p:nvPicPr>
        <p:blipFill>
          <a:blip r:embed="rId5"/>
          <a:stretch>
            <a:fillRect/>
          </a:stretch>
        </p:blipFill>
        <p:spPr>
          <a:xfrm>
            <a:off x="5807075" y="4805362"/>
            <a:ext cx="2133600" cy="1600200"/>
          </a:xfrm>
          <a:prstGeom prst="rect">
            <a:avLst/>
          </a:prstGeom>
        </p:spPr>
      </p:pic>
      <p:pic>
        <p:nvPicPr>
          <p:cNvPr id="9" name="Picture 10" descr="Xbox Controller Cartoon Pic - Game Controller Cartoon Png, Transparent Png  , Transparent Png Image - PNGite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940675" y="4938712"/>
            <a:ext cx="1664456" cy="133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2712261"/>
      </p:ext>
    </p:extLst>
  </p:cSld>
  <p:clrMapOvr>
    <a:masterClrMapping/>
  </p:clrMapOvr>
  <mc:AlternateContent xmlns:mc="http://schemas.openxmlformats.org/markup-compatibility/2006" xmlns:p14="http://schemas.microsoft.com/office/powerpoint/2010/main">
    <mc:Choice Requires="p14">
      <p:transition spd="slow" p14:dur="2000" advTm="16272"/>
    </mc:Choice>
    <mc:Fallback xmlns="">
      <p:transition spd="slow" advTm="16272"/>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 name="Picture 4" descr="Christmas tree cartoon Images | Free Vectors, Stock Photos &amp; PS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9100" y="1152014"/>
            <a:ext cx="2766822" cy="447705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235200" y="274851"/>
            <a:ext cx="9664700" cy="923330"/>
          </a:xfrm>
          <a:prstGeom prst="rect">
            <a:avLst/>
          </a:prstGeom>
          <a:noFill/>
        </p:spPr>
        <p:txBody>
          <a:bodyPr wrap="square" rtlCol="0">
            <a:spAutoFit/>
          </a:bodyPr>
          <a:lstStyle/>
          <a:p>
            <a:r>
              <a:rPr lang="en-GB" sz="5400" u="sng" dirty="0">
                <a:latin typeface="OpenDyslexicAlta" panose="00000500000000000000" pitchFamily="50" charset="0"/>
              </a:rPr>
              <a:t>Don’t overuse technology</a:t>
            </a:r>
          </a:p>
        </p:txBody>
      </p:sp>
      <p:sp>
        <p:nvSpPr>
          <p:cNvPr id="2" name="TextBox 1"/>
          <p:cNvSpPr txBox="1"/>
          <p:nvPr/>
        </p:nvSpPr>
        <p:spPr>
          <a:xfrm>
            <a:off x="3962400" y="1346200"/>
            <a:ext cx="7531100" cy="3539430"/>
          </a:xfrm>
          <a:prstGeom prst="rect">
            <a:avLst/>
          </a:prstGeom>
          <a:noFill/>
        </p:spPr>
        <p:txBody>
          <a:bodyPr wrap="square" rtlCol="0">
            <a:spAutoFit/>
          </a:bodyPr>
          <a:lstStyle/>
          <a:p>
            <a:r>
              <a:rPr lang="en-GB" sz="3200" dirty="0">
                <a:latin typeface="OpenDyslexicAlta" panose="00000500000000000000" pitchFamily="50" charset="0"/>
              </a:rPr>
              <a:t>At a time when excitement and emotions are already running high, technology can stimulate the brain to exacerbate these feelings. Make sure your child has regular breaks from their screen.</a:t>
            </a:r>
          </a:p>
        </p:txBody>
      </p:sp>
      <p:pic>
        <p:nvPicPr>
          <p:cNvPr id="6" name="Picture 6" descr="Free Cartoon Pictures Of Cell Phones, Download Free Carto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3856" y="5358705"/>
            <a:ext cx="1295400" cy="11906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a:off x="5043109" y="4885630"/>
            <a:ext cx="1225562" cy="1706562"/>
          </a:xfrm>
          <a:prstGeom prst="rect">
            <a:avLst/>
          </a:prstGeom>
        </p:spPr>
      </p:pic>
      <p:pic>
        <p:nvPicPr>
          <p:cNvPr id="8" name="Picture 7"/>
          <p:cNvPicPr>
            <a:picLocks noChangeAspect="1"/>
          </p:cNvPicPr>
          <p:nvPr/>
        </p:nvPicPr>
        <p:blipFill>
          <a:blip r:embed="rId5"/>
          <a:stretch>
            <a:fillRect/>
          </a:stretch>
        </p:blipFill>
        <p:spPr>
          <a:xfrm>
            <a:off x="6338509" y="4991992"/>
            <a:ext cx="2133600" cy="1600200"/>
          </a:xfrm>
          <a:prstGeom prst="rect">
            <a:avLst/>
          </a:prstGeom>
        </p:spPr>
      </p:pic>
      <p:pic>
        <p:nvPicPr>
          <p:cNvPr id="9" name="Picture 10" descr="Xbox Controller Cartoon Pic - Game Controller Cartoon Png, Transparent Png  , Transparent Png Image - PNGite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472109" y="5125342"/>
            <a:ext cx="1664456" cy="133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549568"/>
      </p:ext>
    </p:extLst>
  </p:cSld>
  <p:clrMapOvr>
    <a:masterClrMapping/>
  </p:clrMapOvr>
  <mc:AlternateContent xmlns:mc="http://schemas.openxmlformats.org/markup-compatibility/2006" xmlns:p14="http://schemas.microsoft.com/office/powerpoint/2010/main">
    <mc:Choice Requires="p14">
      <p:transition spd="slow" p14:dur="2000" advTm="16247"/>
    </mc:Choice>
    <mc:Fallback xmlns="">
      <p:transition spd="slow" advTm="16247"/>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 name="Picture 4" descr="Christmas tree cartoon Images | Free Vectors, Stock Photos &amp; PS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9100" y="1152014"/>
            <a:ext cx="2766822" cy="447705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04800" y="274851"/>
            <a:ext cx="11684000" cy="1754326"/>
          </a:xfrm>
          <a:prstGeom prst="rect">
            <a:avLst/>
          </a:prstGeom>
          <a:noFill/>
        </p:spPr>
        <p:txBody>
          <a:bodyPr wrap="square" rtlCol="0">
            <a:spAutoFit/>
          </a:bodyPr>
          <a:lstStyle/>
          <a:p>
            <a:pPr algn="ctr"/>
            <a:r>
              <a:rPr lang="en-GB" sz="5400" u="sng" dirty="0">
                <a:latin typeface="OpenDyslexicAlta" panose="00000500000000000000" pitchFamily="50" charset="0"/>
              </a:rPr>
              <a:t>Keep devices where you can see them</a:t>
            </a:r>
          </a:p>
        </p:txBody>
      </p:sp>
      <p:sp>
        <p:nvSpPr>
          <p:cNvPr id="2" name="TextBox 1"/>
          <p:cNvSpPr txBox="1"/>
          <p:nvPr/>
        </p:nvSpPr>
        <p:spPr>
          <a:xfrm>
            <a:off x="4076700" y="2222500"/>
            <a:ext cx="7531100" cy="3539430"/>
          </a:xfrm>
          <a:prstGeom prst="rect">
            <a:avLst/>
          </a:prstGeom>
          <a:noFill/>
        </p:spPr>
        <p:txBody>
          <a:bodyPr wrap="square" rtlCol="0">
            <a:spAutoFit/>
          </a:bodyPr>
          <a:lstStyle/>
          <a:p>
            <a:r>
              <a:rPr lang="en-GB" sz="3200" dirty="0">
                <a:latin typeface="OpenDyslexicAlta" panose="00000500000000000000" pitchFamily="50" charset="0"/>
              </a:rPr>
              <a:t>It’s a good idea to keep devices in a central room in your home so that you are able to keep an eye on what your child is doing online and offer support if they need it or simply show an interest in what they are doing.</a:t>
            </a:r>
          </a:p>
        </p:txBody>
      </p:sp>
      <p:pic>
        <p:nvPicPr>
          <p:cNvPr id="6" name="Picture 6" descr="Free Cartoon Pictures Of Cell Phones, Download Free Carto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23361" y="5818644"/>
            <a:ext cx="774700" cy="71204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a:off x="3800475" y="5664370"/>
            <a:ext cx="732934" cy="1020591"/>
          </a:xfrm>
          <a:prstGeom prst="rect">
            <a:avLst/>
          </a:prstGeom>
        </p:spPr>
      </p:pic>
      <p:pic>
        <p:nvPicPr>
          <p:cNvPr id="8" name="Picture 7"/>
          <p:cNvPicPr>
            <a:picLocks noChangeAspect="1"/>
          </p:cNvPicPr>
          <p:nvPr/>
        </p:nvPicPr>
        <p:blipFill>
          <a:blip r:embed="rId5"/>
          <a:stretch>
            <a:fillRect/>
          </a:stretch>
        </p:blipFill>
        <p:spPr>
          <a:xfrm>
            <a:off x="4635823" y="5696174"/>
            <a:ext cx="1275976" cy="956982"/>
          </a:xfrm>
          <a:prstGeom prst="rect">
            <a:avLst/>
          </a:prstGeom>
        </p:spPr>
      </p:pic>
      <p:pic>
        <p:nvPicPr>
          <p:cNvPr id="9" name="Picture 10" descr="Xbox Controller Cartoon Pic - Game Controller Cartoon Png, Transparent Png  , Transparent Png Image - PNGite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014213" y="5775922"/>
            <a:ext cx="995410" cy="7974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81341"/>
      </p:ext>
    </p:extLst>
  </p:cSld>
  <p:clrMapOvr>
    <a:masterClrMapping/>
  </p:clrMapOvr>
  <mc:AlternateContent xmlns:mc="http://schemas.openxmlformats.org/markup-compatibility/2006" xmlns:p14="http://schemas.microsoft.com/office/powerpoint/2010/main">
    <mc:Choice Requires="p14">
      <p:transition spd="slow" p14:dur="2000" advTm="17754"/>
    </mc:Choice>
    <mc:Fallback xmlns="">
      <p:transition spd="slow" advTm="17754"/>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 name="Picture 4" descr="Christmas tree cartoon Images | Free Vectors, Stock Photos &amp; PS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1540" y="2732088"/>
            <a:ext cx="1330889" cy="215354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Free Cartoon Pictures Of Cell Phones, Download Free Carto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540" y="5854004"/>
            <a:ext cx="803149" cy="7381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a:off x="1178158" y="5832573"/>
            <a:ext cx="560909" cy="781050"/>
          </a:xfrm>
          <a:prstGeom prst="rect">
            <a:avLst/>
          </a:prstGeom>
        </p:spPr>
      </p:pic>
      <p:pic>
        <p:nvPicPr>
          <p:cNvPr id="8" name="Picture 7"/>
          <p:cNvPicPr>
            <a:picLocks noChangeAspect="1"/>
          </p:cNvPicPr>
          <p:nvPr/>
        </p:nvPicPr>
        <p:blipFill>
          <a:blip r:embed="rId5"/>
          <a:stretch>
            <a:fillRect/>
          </a:stretch>
        </p:blipFill>
        <p:spPr>
          <a:xfrm>
            <a:off x="375311" y="4921986"/>
            <a:ext cx="1137067" cy="852800"/>
          </a:xfrm>
          <a:prstGeom prst="rect">
            <a:avLst/>
          </a:prstGeom>
        </p:spPr>
      </p:pic>
      <p:pic>
        <p:nvPicPr>
          <p:cNvPr id="9" name="Picture 10" descr="Xbox Controller Cartoon Pic - Game Controller Cartoon Png, Transparent Png  , Transparent Png Image - PNGite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12378" y="5470264"/>
            <a:ext cx="416164" cy="33341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2336800" y="279400"/>
            <a:ext cx="9474200" cy="6186309"/>
          </a:xfrm>
          <a:prstGeom prst="rect">
            <a:avLst/>
          </a:prstGeom>
          <a:noFill/>
        </p:spPr>
        <p:txBody>
          <a:bodyPr wrap="square" rtlCol="0">
            <a:spAutoFit/>
          </a:bodyPr>
          <a:lstStyle/>
          <a:p>
            <a:r>
              <a:rPr lang="en-GB" sz="4400" dirty="0">
                <a:latin typeface="OpenDyslexicAlta" panose="00000500000000000000" pitchFamily="50" charset="0"/>
              </a:rPr>
              <a:t>Some of the following guides are </a:t>
            </a:r>
            <a:r>
              <a:rPr lang="en-GB" sz="4400" dirty="0" smtClean="0">
                <a:latin typeface="OpenDyslexicAlta" panose="00000500000000000000" pitchFamily="50" charset="0"/>
              </a:rPr>
              <a:t>about </a:t>
            </a:r>
            <a:r>
              <a:rPr lang="en-GB" sz="4400" dirty="0">
                <a:latin typeface="OpenDyslexicAlta" panose="00000500000000000000" pitchFamily="50" charset="0"/>
              </a:rPr>
              <a:t>games rated for older children than we have at Tollgate but just in case…</a:t>
            </a:r>
          </a:p>
          <a:p>
            <a:endParaRPr lang="en-GB" sz="4400" dirty="0">
              <a:latin typeface="OpenDyslexicAlta" panose="00000500000000000000" pitchFamily="50" charset="0"/>
            </a:endParaRPr>
          </a:p>
          <a:p>
            <a:r>
              <a:rPr lang="en-GB" sz="4400" dirty="0">
                <a:latin typeface="OpenDyslexicAlta" panose="00000500000000000000" pitchFamily="50" charset="0"/>
              </a:rPr>
              <a:t>These guides have all been “Pinged” out but please let us know if you would like a printed copy of any of them.</a:t>
            </a:r>
          </a:p>
        </p:txBody>
      </p:sp>
    </p:spTree>
    <p:extLst>
      <p:ext uri="{BB962C8B-B14F-4D97-AF65-F5344CB8AC3E}">
        <p14:creationId xmlns:p14="http://schemas.microsoft.com/office/powerpoint/2010/main" val="966077143"/>
      </p:ext>
    </p:extLst>
  </p:cSld>
  <p:clrMapOvr>
    <a:masterClrMapping/>
  </p:clrMapOvr>
  <mc:AlternateContent xmlns:mc="http://schemas.openxmlformats.org/markup-compatibility/2006" xmlns:p14="http://schemas.microsoft.com/office/powerpoint/2010/main">
    <mc:Choice Requires="p14">
      <p:transition spd="slow" p14:dur="2000" advTm="16532"/>
    </mc:Choice>
    <mc:Fallback xmlns="">
      <p:transition spd="slow" advTm="16532"/>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 name="Picture 4" descr="Christmas tree cartoon Images | Free Vectors, Stock Photos &amp; PS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1540" y="2732088"/>
            <a:ext cx="1330889" cy="215354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Free Cartoon Pictures Of Cell Phones, Download Free Carto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540" y="5854004"/>
            <a:ext cx="803149" cy="7381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a:off x="1178158" y="5832573"/>
            <a:ext cx="560909" cy="781050"/>
          </a:xfrm>
          <a:prstGeom prst="rect">
            <a:avLst/>
          </a:prstGeom>
        </p:spPr>
      </p:pic>
      <p:pic>
        <p:nvPicPr>
          <p:cNvPr id="8" name="Picture 7"/>
          <p:cNvPicPr>
            <a:picLocks noChangeAspect="1"/>
          </p:cNvPicPr>
          <p:nvPr/>
        </p:nvPicPr>
        <p:blipFill>
          <a:blip r:embed="rId5"/>
          <a:stretch>
            <a:fillRect/>
          </a:stretch>
        </p:blipFill>
        <p:spPr>
          <a:xfrm>
            <a:off x="375311" y="4921986"/>
            <a:ext cx="1137067" cy="852800"/>
          </a:xfrm>
          <a:prstGeom prst="rect">
            <a:avLst/>
          </a:prstGeom>
        </p:spPr>
      </p:pic>
      <p:pic>
        <p:nvPicPr>
          <p:cNvPr id="9" name="Picture 10" descr="Xbox Controller Cartoon Pic - Game Controller Cartoon Png, Transparent Png  , Transparent Png Image - PNGite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12378" y="5470264"/>
            <a:ext cx="416164" cy="33341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125972" y="2084863"/>
            <a:ext cx="7836196" cy="2800767"/>
          </a:xfrm>
          <a:prstGeom prst="rect">
            <a:avLst/>
          </a:prstGeom>
          <a:noFill/>
        </p:spPr>
        <p:txBody>
          <a:bodyPr wrap="square" rtlCol="0">
            <a:spAutoFit/>
          </a:bodyPr>
          <a:lstStyle/>
          <a:p>
            <a:pPr algn="ctr"/>
            <a:r>
              <a:rPr lang="en-GB" sz="4400" dirty="0" smtClean="0">
                <a:latin typeface="OpenDyslexicAlta" panose="00000500000000000000" pitchFamily="50" charset="0"/>
              </a:rPr>
              <a:t>Why is it so important that your child only accesses age appropriate content?</a:t>
            </a:r>
            <a:endParaRPr lang="en-GB" sz="4400" dirty="0">
              <a:latin typeface="OpenDyslexicAlta" panose="00000500000000000000" pitchFamily="50" charset="0"/>
            </a:endParaRPr>
          </a:p>
        </p:txBody>
      </p:sp>
    </p:spTree>
    <p:extLst>
      <p:ext uri="{BB962C8B-B14F-4D97-AF65-F5344CB8AC3E}">
        <p14:creationId xmlns:p14="http://schemas.microsoft.com/office/powerpoint/2010/main" val="2498045367"/>
      </p:ext>
    </p:extLst>
  </p:cSld>
  <p:clrMapOvr>
    <a:masterClrMapping/>
  </p:clrMapOvr>
  <mc:AlternateContent xmlns:mc="http://schemas.openxmlformats.org/markup-compatibility/2006" xmlns:p14="http://schemas.microsoft.com/office/powerpoint/2010/main">
    <mc:Choice Requires="p14">
      <p:transition spd="slow" p14:dur="2000" advTm="10690"/>
    </mc:Choice>
    <mc:Fallback xmlns="">
      <p:transition spd="slow" advTm="1069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 name="Picture 4" descr="Christmas tree cartoon Images | Free Vectors, Stock Photos &amp; PS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1540" y="2732088"/>
            <a:ext cx="1330889" cy="215354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Free Cartoon Pictures Of Cell Phones, Download Free Carto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540" y="5854004"/>
            <a:ext cx="803149" cy="7381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a:off x="1178158" y="5832573"/>
            <a:ext cx="560909" cy="781050"/>
          </a:xfrm>
          <a:prstGeom prst="rect">
            <a:avLst/>
          </a:prstGeom>
        </p:spPr>
      </p:pic>
      <p:pic>
        <p:nvPicPr>
          <p:cNvPr id="8" name="Picture 7"/>
          <p:cNvPicPr>
            <a:picLocks noChangeAspect="1"/>
          </p:cNvPicPr>
          <p:nvPr/>
        </p:nvPicPr>
        <p:blipFill>
          <a:blip r:embed="rId5"/>
          <a:stretch>
            <a:fillRect/>
          </a:stretch>
        </p:blipFill>
        <p:spPr>
          <a:xfrm>
            <a:off x="375311" y="4921986"/>
            <a:ext cx="1137067" cy="852800"/>
          </a:xfrm>
          <a:prstGeom prst="rect">
            <a:avLst/>
          </a:prstGeom>
        </p:spPr>
      </p:pic>
      <p:pic>
        <p:nvPicPr>
          <p:cNvPr id="9" name="Picture 10" descr="Xbox Controller Cartoon Pic - Game Controller Cartoon Png, Transparent Png  , Transparent Png Image - PNGite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12378" y="5470264"/>
            <a:ext cx="416164" cy="33341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7"/>
          <a:stretch>
            <a:fillRect/>
          </a:stretch>
        </p:blipFill>
        <p:spPr>
          <a:xfrm>
            <a:off x="2171756" y="41373"/>
            <a:ext cx="9791644" cy="6572250"/>
          </a:xfrm>
          <a:prstGeom prst="rect">
            <a:avLst/>
          </a:prstGeom>
        </p:spPr>
      </p:pic>
    </p:spTree>
    <p:extLst>
      <p:ext uri="{BB962C8B-B14F-4D97-AF65-F5344CB8AC3E}">
        <p14:creationId xmlns:p14="http://schemas.microsoft.com/office/powerpoint/2010/main" val="1259739186"/>
      </p:ext>
    </p:extLst>
  </p:cSld>
  <p:clrMapOvr>
    <a:masterClrMapping/>
  </p:clrMapOvr>
  <mc:AlternateContent xmlns:mc="http://schemas.openxmlformats.org/markup-compatibility/2006" xmlns:p14="http://schemas.microsoft.com/office/powerpoint/2010/main">
    <mc:Choice Requires="p14">
      <p:transition spd="slow" p14:dur="2000" advTm="30793"/>
    </mc:Choice>
    <mc:Fallback xmlns="">
      <p:transition spd="slow" advTm="30793"/>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 name="Picture 4" descr="Christmas tree cartoon Images | Free Vectors, Stock Photos &amp; PS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1540" y="2732088"/>
            <a:ext cx="1330889" cy="215354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Free Cartoon Pictures Of Cell Phones, Download Free Carto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540" y="5854004"/>
            <a:ext cx="803149" cy="7381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a:off x="1178158" y="5832573"/>
            <a:ext cx="560909" cy="781050"/>
          </a:xfrm>
          <a:prstGeom prst="rect">
            <a:avLst/>
          </a:prstGeom>
        </p:spPr>
      </p:pic>
      <p:pic>
        <p:nvPicPr>
          <p:cNvPr id="8" name="Picture 7"/>
          <p:cNvPicPr>
            <a:picLocks noChangeAspect="1"/>
          </p:cNvPicPr>
          <p:nvPr/>
        </p:nvPicPr>
        <p:blipFill>
          <a:blip r:embed="rId5"/>
          <a:stretch>
            <a:fillRect/>
          </a:stretch>
        </p:blipFill>
        <p:spPr>
          <a:xfrm>
            <a:off x="375311" y="4921986"/>
            <a:ext cx="1137067" cy="852800"/>
          </a:xfrm>
          <a:prstGeom prst="rect">
            <a:avLst/>
          </a:prstGeom>
        </p:spPr>
      </p:pic>
      <p:pic>
        <p:nvPicPr>
          <p:cNvPr id="9" name="Picture 10" descr="Xbox Controller Cartoon Pic - Game Controller Cartoon Png, Transparent Png  , Transparent Png Image - PNGite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12378" y="5470264"/>
            <a:ext cx="416164" cy="33341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7"/>
          <a:stretch>
            <a:fillRect/>
          </a:stretch>
        </p:blipFill>
        <p:spPr>
          <a:xfrm>
            <a:off x="1928542" y="1431863"/>
            <a:ext cx="10035046" cy="5181759"/>
          </a:xfrm>
          <a:prstGeom prst="rect">
            <a:avLst/>
          </a:prstGeom>
        </p:spPr>
      </p:pic>
      <p:pic>
        <p:nvPicPr>
          <p:cNvPr id="5" name="Picture 4"/>
          <p:cNvPicPr>
            <a:picLocks noChangeAspect="1"/>
          </p:cNvPicPr>
          <p:nvPr/>
        </p:nvPicPr>
        <p:blipFill>
          <a:blip r:embed="rId8"/>
          <a:stretch>
            <a:fillRect/>
          </a:stretch>
        </p:blipFill>
        <p:spPr>
          <a:xfrm>
            <a:off x="3500437" y="341312"/>
            <a:ext cx="7096125" cy="790575"/>
          </a:xfrm>
          <a:prstGeom prst="rect">
            <a:avLst/>
          </a:prstGeom>
        </p:spPr>
      </p:pic>
    </p:spTree>
    <p:extLst>
      <p:ext uri="{BB962C8B-B14F-4D97-AF65-F5344CB8AC3E}">
        <p14:creationId xmlns:p14="http://schemas.microsoft.com/office/powerpoint/2010/main" val="4221979744"/>
      </p:ext>
    </p:extLst>
  </p:cSld>
  <p:clrMapOvr>
    <a:masterClrMapping/>
  </p:clrMapOvr>
  <mc:AlternateContent xmlns:mc="http://schemas.openxmlformats.org/markup-compatibility/2006" xmlns:p14="http://schemas.microsoft.com/office/powerpoint/2010/main">
    <mc:Choice Requires="p14">
      <p:transition spd="slow" p14:dur="2000" advTm="31447"/>
    </mc:Choice>
    <mc:Fallback xmlns="">
      <p:transition spd="slow" advTm="31447"/>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 name="Picture 4" descr="Christmas tree cartoon Images | Free Vectors, Stock Photos &amp; PS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1540" y="2732088"/>
            <a:ext cx="1330889" cy="215354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Free Cartoon Pictures Of Cell Phones, Download Free Carto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540" y="5854004"/>
            <a:ext cx="803149" cy="7381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a:off x="1178158" y="5832573"/>
            <a:ext cx="560909" cy="781050"/>
          </a:xfrm>
          <a:prstGeom prst="rect">
            <a:avLst/>
          </a:prstGeom>
        </p:spPr>
      </p:pic>
      <p:pic>
        <p:nvPicPr>
          <p:cNvPr id="8" name="Picture 7"/>
          <p:cNvPicPr>
            <a:picLocks noChangeAspect="1"/>
          </p:cNvPicPr>
          <p:nvPr/>
        </p:nvPicPr>
        <p:blipFill>
          <a:blip r:embed="rId5"/>
          <a:stretch>
            <a:fillRect/>
          </a:stretch>
        </p:blipFill>
        <p:spPr>
          <a:xfrm>
            <a:off x="375311" y="4921986"/>
            <a:ext cx="1137067" cy="852800"/>
          </a:xfrm>
          <a:prstGeom prst="rect">
            <a:avLst/>
          </a:prstGeom>
        </p:spPr>
      </p:pic>
      <p:pic>
        <p:nvPicPr>
          <p:cNvPr id="9" name="Picture 10" descr="Xbox Controller Cartoon Pic - Game Controller Cartoon Png, Transparent Png  , Transparent Png Image - PNGite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12378" y="5470264"/>
            <a:ext cx="416164" cy="33341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065609" y="1424763"/>
            <a:ext cx="7854028" cy="3416320"/>
          </a:xfrm>
          <a:prstGeom prst="rect">
            <a:avLst/>
          </a:prstGeom>
          <a:noFill/>
        </p:spPr>
        <p:txBody>
          <a:bodyPr wrap="square" rtlCol="0">
            <a:spAutoFit/>
          </a:bodyPr>
          <a:lstStyle/>
          <a:p>
            <a:pPr algn="ctr"/>
            <a:r>
              <a:rPr lang="en-GB" sz="5400" dirty="0" smtClean="0">
                <a:latin typeface="OpenDyslexicAlta" panose="00000500000000000000" pitchFamily="50" charset="0"/>
              </a:rPr>
              <a:t>Understanding the </a:t>
            </a:r>
            <a:r>
              <a:rPr lang="en-GB" sz="5400" dirty="0" smtClean="0">
                <a:solidFill>
                  <a:srgbClr val="FF0000"/>
                </a:solidFill>
                <a:latin typeface="OpenDyslexicAlta" panose="00000500000000000000" pitchFamily="50" charset="0"/>
              </a:rPr>
              <a:t>Amazon Fire</a:t>
            </a:r>
          </a:p>
          <a:p>
            <a:pPr algn="ctr"/>
            <a:r>
              <a:rPr lang="en-GB" sz="5400" dirty="0" smtClean="0">
                <a:latin typeface="OpenDyslexicAlta" panose="00000500000000000000" pitchFamily="50" charset="0"/>
              </a:rPr>
              <a:t>and</a:t>
            </a:r>
          </a:p>
          <a:p>
            <a:pPr algn="ctr"/>
            <a:r>
              <a:rPr lang="en-GB" sz="5400" dirty="0" smtClean="0">
                <a:solidFill>
                  <a:schemeClr val="accent5"/>
                </a:solidFill>
                <a:latin typeface="OpenDyslexicAlta" panose="00000500000000000000" pitchFamily="50" charset="0"/>
              </a:rPr>
              <a:t>Google Chromebook</a:t>
            </a:r>
            <a:endParaRPr lang="en-GB" sz="5400" dirty="0">
              <a:solidFill>
                <a:schemeClr val="accent5"/>
              </a:solidFill>
              <a:latin typeface="OpenDyslexicAlta" panose="00000500000000000000" pitchFamily="50" charset="0"/>
            </a:endParaRPr>
          </a:p>
        </p:txBody>
      </p:sp>
    </p:spTree>
    <p:extLst>
      <p:ext uri="{BB962C8B-B14F-4D97-AF65-F5344CB8AC3E}">
        <p14:creationId xmlns:p14="http://schemas.microsoft.com/office/powerpoint/2010/main" val="3579156325"/>
      </p:ext>
    </p:extLst>
  </p:cSld>
  <p:clrMapOvr>
    <a:masterClrMapping/>
  </p:clrMapOvr>
  <mc:AlternateContent xmlns:mc="http://schemas.openxmlformats.org/markup-compatibility/2006" xmlns:p14="http://schemas.microsoft.com/office/powerpoint/2010/main">
    <mc:Choice Requires="p14">
      <p:transition spd="slow" p14:dur="2000" advTm="11976"/>
    </mc:Choice>
    <mc:Fallback xmlns="">
      <p:transition spd="slow" advTm="1197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 name="Picture 4" descr="Christmas tree cartoon Images | Free Vectors, Stock Photos &amp; PS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1540" y="2732088"/>
            <a:ext cx="1330889" cy="215354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Free Cartoon Pictures Of Cell Phones, Download Free Carto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540" y="5854004"/>
            <a:ext cx="803149" cy="7381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a:off x="1178158" y="5832573"/>
            <a:ext cx="560909" cy="781050"/>
          </a:xfrm>
          <a:prstGeom prst="rect">
            <a:avLst/>
          </a:prstGeom>
        </p:spPr>
      </p:pic>
      <p:pic>
        <p:nvPicPr>
          <p:cNvPr id="8" name="Picture 7"/>
          <p:cNvPicPr>
            <a:picLocks noChangeAspect="1"/>
          </p:cNvPicPr>
          <p:nvPr/>
        </p:nvPicPr>
        <p:blipFill>
          <a:blip r:embed="rId5"/>
          <a:stretch>
            <a:fillRect/>
          </a:stretch>
        </p:blipFill>
        <p:spPr>
          <a:xfrm>
            <a:off x="375311" y="4921986"/>
            <a:ext cx="1137067" cy="852800"/>
          </a:xfrm>
          <a:prstGeom prst="rect">
            <a:avLst/>
          </a:prstGeom>
        </p:spPr>
      </p:pic>
      <p:pic>
        <p:nvPicPr>
          <p:cNvPr id="9" name="Picture 10" descr="Xbox Controller Cartoon Pic - Game Controller Cartoon Png, Transparent Png  , Transparent Png Image - PNGite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12378" y="5470264"/>
            <a:ext cx="416164" cy="33341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7"/>
          <a:stretch>
            <a:fillRect/>
          </a:stretch>
        </p:blipFill>
        <p:spPr>
          <a:xfrm>
            <a:off x="2076450" y="236537"/>
            <a:ext cx="9988550" cy="6494463"/>
          </a:xfrm>
          <a:prstGeom prst="rect">
            <a:avLst/>
          </a:prstGeom>
        </p:spPr>
      </p:pic>
    </p:spTree>
    <p:extLst>
      <p:ext uri="{BB962C8B-B14F-4D97-AF65-F5344CB8AC3E}">
        <p14:creationId xmlns:p14="http://schemas.microsoft.com/office/powerpoint/2010/main" val="3835053"/>
      </p:ext>
    </p:extLst>
  </p:cSld>
  <p:clrMapOvr>
    <a:masterClrMapping/>
  </p:clrMapOvr>
  <mc:AlternateContent xmlns:mc="http://schemas.openxmlformats.org/markup-compatibility/2006" xmlns:p14="http://schemas.microsoft.com/office/powerpoint/2010/main">
    <mc:Choice Requires="p14">
      <p:transition spd="slow" p14:dur="2000" advTm="32123"/>
    </mc:Choice>
    <mc:Fallback xmlns="">
      <p:transition spd="slow" advTm="32123"/>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 name="Picture 4" descr="Christmas tree cartoon Images | Free Vectors, Stock Photos &amp; PS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1540" y="2732088"/>
            <a:ext cx="1330889" cy="215354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Free Cartoon Pictures Of Cell Phones, Download Free Carto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540" y="5854004"/>
            <a:ext cx="803149" cy="7381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a:off x="1178158" y="5832573"/>
            <a:ext cx="560909" cy="781050"/>
          </a:xfrm>
          <a:prstGeom prst="rect">
            <a:avLst/>
          </a:prstGeom>
        </p:spPr>
      </p:pic>
      <p:pic>
        <p:nvPicPr>
          <p:cNvPr id="8" name="Picture 7"/>
          <p:cNvPicPr>
            <a:picLocks noChangeAspect="1"/>
          </p:cNvPicPr>
          <p:nvPr/>
        </p:nvPicPr>
        <p:blipFill>
          <a:blip r:embed="rId5"/>
          <a:stretch>
            <a:fillRect/>
          </a:stretch>
        </p:blipFill>
        <p:spPr>
          <a:xfrm>
            <a:off x="375311" y="4921986"/>
            <a:ext cx="1137067" cy="852800"/>
          </a:xfrm>
          <a:prstGeom prst="rect">
            <a:avLst/>
          </a:prstGeom>
        </p:spPr>
      </p:pic>
      <p:pic>
        <p:nvPicPr>
          <p:cNvPr id="9" name="Picture 10" descr="Xbox Controller Cartoon Pic - Game Controller Cartoon Png, Transparent Png  , Transparent Png Image - PNGite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12378" y="5470264"/>
            <a:ext cx="416164" cy="33341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7"/>
          <a:stretch>
            <a:fillRect/>
          </a:stretch>
        </p:blipFill>
        <p:spPr>
          <a:xfrm>
            <a:off x="2171756" y="209550"/>
            <a:ext cx="9905944" cy="6404073"/>
          </a:xfrm>
          <a:prstGeom prst="rect">
            <a:avLst/>
          </a:prstGeom>
        </p:spPr>
      </p:pic>
    </p:spTree>
    <p:extLst>
      <p:ext uri="{BB962C8B-B14F-4D97-AF65-F5344CB8AC3E}">
        <p14:creationId xmlns:p14="http://schemas.microsoft.com/office/powerpoint/2010/main" val="1832997657"/>
      </p:ext>
    </p:extLst>
  </p:cSld>
  <p:clrMapOvr>
    <a:masterClrMapping/>
  </p:clrMapOvr>
  <mc:AlternateContent xmlns:mc="http://schemas.openxmlformats.org/markup-compatibility/2006" xmlns:p14="http://schemas.microsoft.com/office/powerpoint/2010/main">
    <mc:Choice Requires="p14">
      <p:transition spd="slow" p14:dur="2000" advTm="31546"/>
    </mc:Choice>
    <mc:Fallback xmlns="">
      <p:transition spd="slow" advTm="3154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 name="Picture 4" descr="Christmas tree cartoon Images | Free Vectors, Stock Photos &amp; PS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1540" y="2732088"/>
            <a:ext cx="1330889" cy="215354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Free Cartoon Pictures Of Cell Phones, Download Free Carto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540" y="5854004"/>
            <a:ext cx="803149" cy="7381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a:off x="1178158" y="5832573"/>
            <a:ext cx="560909" cy="781050"/>
          </a:xfrm>
          <a:prstGeom prst="rect">
            <a:avLst/>
          </a:prstGeom>
        </p:spPr>
      </p:pic>
      <p:pic>
        <p:nvPicPr>
          <p:cNvPr id="8" name="Picture 7"/>
          <p:cNvPicPr>
            <a:picLocks noChangeAspect="1"/>
          </p:cNvPicPr>
          <p:nvPr/>
        </p:nvPicPr>
        <p:blipFill>
          <a:blip r:embed="rId5"/>
          <a:stretch>
            <a:fillRect/>
          </a:stretch>
        </p:blipFill>
        <p:spPr>
          <a:xfrm>
            <a:off x="375311" y="4921986"/>
            <a:ext cx="1137067" cy="852800"/>
          </a:xfrm>
          <a:prstGeom prst="rect">
            <a:avLst/>
          </a:prstGeom>
        </p:spPr>
      </p:pic>
      <p:pic>
        <p:nvPicPr>
          <p:cNvPr id="9" name="Picture 10" descr="Xbox Controller Cartoon Pic - Game Controller Cartoon Png, Transparent Png  , Transparent Png Image - PNGite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12378" y="5470264"/>
            <a:ext cx="416164" cy="33341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125972" y="1212112"/>
            <a:ext cx="7676707" cy="3785652"/>
          </a:xfrm>
          <a:prstGeom prst="rect">
            <a:avLst/>
          </a:prstGeom>
          <a:noFill/>
        </p:spPr>
        <p:txBody>
          <a:bodyPr wrap="square" rtlCol="0">
            <a:spAutoFit/>
          </a:bodyPr>
          <a:lstStyle/>
          <a:p>
            <a:pPr algn="ctr"/>
            <a:r>
              <a:rPr lang="en-GB" sz="6000" dirty="0" smtClean="0">
                <a:latin typeface="OpenDyslexicAlta" panose="00000500000000000000" pitchFamily="50" charset="0"/>
              </a:rPr>
              <a:t>Protecting your child from</a:t>
            </a:r>
          </a:p>
          <a:p>
            <a:pPr algn="ctr"/>
            <a:endParaRPr lang="en-GB" sz="6000" dirty="0">
              <a:latin typeface="OpenDyslexicAlta" panose="00000500000000000000" pitchFamily="50" charset="0"/>
            </a:endParaRPr>
          </a:p>
          <a:p>
            <a:pPr algn="ctr"/>
            <a:r>
              <a:rPr lang="en-GB" sz="6000" dirty="0" smtClean="0">
                <a:latin typeface="OpenDyslexicAlta" panose="00000500000000000000" pitchFamily="50" charset="0"/>
              </a:rPr>
              <a:t>Online Bullying</a:t>
            </a:r>
            <a:endParaRPr lang="en-GB" sz="6000" dirty="0">
              <a:latin typeface="OpenDyslexicAlta" panose="00000500000000000000" pitchFamily="50" charset="0"/>
            </a:endParaRPr>
          </a:p>
        </p:txBody>
      </p:sp>
    </p:spTree>
    <p:extLst>
      <p:ext uri="{BB962C8B-B14F-4D97-AF65-F5344CB8AC3E}">
        <p14:creationId xmlns:p14="http://schemas.microsoft.com/office/powerpoint/2010/main" val="1155751127"/>
      </p:ext>
    </p:extLst>
  </p:cSld>
  <p:clrMapOvr>
    <a:masterClrMapping/>
  </p:clrMapOvr>
  <mc:AlternateContent xmlns:mc="http://schemas.openxmlformats.org/markup-compatibility/2006" xmlns:p14="http://schemas.microsoft.com/office/powerpoint/2010/main">
    <mc:Choice Requires="p14">
      <p:transition spd="slow" p14:dur="2000" advTm="10951"/>
    </mc:Choice>
    <mc:Fallback xmlns="">
      <p:transition spd="slow" advTm="1095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 name="Picture 4" descr="Christmas tree cartoon Images | Free Vectors, Stock Photos &amp; PS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1540" y="2732088"/>
            <a:ext cx="1330889" cy="215354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Free Cartoon Pictures Of Cell Phones, Download Free Carto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540" y="5854004"/>
            <a:ext cx="803149" cy="7381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a:off x="1178158" y="5832573"/>
            <a:ext cx="560909" cy="781050"/>
          </a:xfrm>
          <a:prstGeom prst="rect">
            <a:avLst/>
          </a:prstGeom>
        </p:spPr>
      </p:pic>
      <p:pic>
        <p:nvPicPr>
          <p:cNvPr id="8" name="Picture 7"/>
          <p:cNvPicPr>
            <a:picLocks noChangeAspect="1"/>
          </p:cNvPicPr>
          <p:nvPr/>
        </p:nvPicPr>
        <p:blipFill>
          <a:blip r:embed="rId5"/>
          <a:stretch>
            <a:fillRect/>
          </a:stretch>
        </p:blipFill>
        <p:spPr>
          <a:xfrm>
            <a:off x="375311" y="4921986"/>
            <a:ext cx="1137067" cy="852800"/>
          </a:xfrm>
          <a:prstGeom prst="rect">
            <a:avLst/>
          </a:prstGeom>
        </p:spPr>
      </p:pic>
      <p:pic>
        <p:nvPicPr>
          <p:cNvPr id="9" name="Picture 10" descr="Xbox Controller Cartoon Pic - Game Controller Cartoon Png, Transparent Png  , Transparent Png Image - PNGite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12378" y="5470264"/>
            <a:ext cx="416164" cy="33341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7"/>
          <a:stretch>
            <a:fillRect/>
          </a:stretch>
        </p:blipFill>
        <p:spPr>
          <a:xfrm>
            <a:off x="2054224" y="233363"/>
            <a:ext cx="10010775" cy="6535738"/>
          </a:xfrm>
          <a:prstGeom prst="rect">
            <a:avLst/>
          </a:prstGeom>
        </p:spPr>
      </p:pic>
    </p:spTree>
    <p:extLst>
      <p:ext uri="{BB962C8B-B14F-4D97-AF65-F5344CB8AC3E}">
        <p14:creationId xmlns:p14="http://schemas.microsoft.com/office/powerpoint/2010/main" val="346626959"/>
      </p:ext>
    </p:extLst>
  </p:cSld>
  <p:clrMapOvr>
    <a:masterClrMapping/>
  </p:clrMapOvr>
  <mc:AlternateContent xmlns:mc="http://schemas.openxmlformats.org/markup-compatibility/2006" xmlns:p14="http://schemas.microsoft.com/office/powerpoint/2010/main">
    <mc:Choice Requires="p14">
      <p:transition spd="slow" p14:dur="2000" advTm="33615"/>
    </mc:Choice>
    <mc:Fallback xmlns="">
      <p:transition spd="slow" advTm="33615"/>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 name="Picture 4" descr="Christmas tree cartoon Images | Free Vectors, Stock Photos &amp; PS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1540" y="2732088"/>
            <a:ext cx="1330889" cy="215354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Free Cartoon Pictures Of Cell Phones, Download Free Carto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540" y="5854004"/>
            <a:ext cx="803149" cy="7381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a:off x="1178158" y="5832573"/>
            <a:ext cx="560909" cy="781050"/>
          </a:xfrm>
          <a:prstGeom prst="rect">
            <a:avLst/>
          </a:prstGeom>
        </p:spPr>
      </p:pic>
      <p:pic>
        <p:nvPicPr>
          <p:cNvPr id="8" name="Picture 7"/>
          <p:cNvPicPr>
            <a:picLocks noChangeAspect="1"/>
          </p:cNvPicPr>
          <p:nvPr/>
        </p:nvPicPr>
        <p:blipFill>
          <a:blip r:embed="rId5"/>
          <a:stretch>
            <a:fillRect/>
          </a:stretch>
        </p:blipFill>
        <p:spPr>
          <a:xfrm>
            <a:off x="375311" y="4921986"/>
            <a:ext cx="1137067" cy="852800"/>
          </a:xfrm>
          <a:prstGeom prst="rect">
            <a:avLst/>
          </a:prstGeom>
        </p:spPr>
      </p:pic>
      <p:pic>
        <p:nvPicPr>
          <p:cNvPr id="9" name="Picture 10" descr="Xbox Controller Cartoon Pic - Game Controller Cartoon Png, Transparent Png  , Transparent Png Image - PNGite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12378" y="5470264"/>
            <a:ext cx="416164" cy="33341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7"/>
          <a:stretch>
            <a:fillRect/>
          </a:stretch>
        </p:blipFill>
        <p:spPr>
          <a:xfrm>
            <a:off x="2027237" y="117475"/>
            <a:ext cx="10050463" cy="6651625"/>
          </a:xfrm>
          <a:prstGeom prst="rect">
            <a:avLst/>
          </a:prstGeom>
        </p:spPr>
      </p:pic>
    </p:spTree>
    <p:extLst>
      <p:ext uri="{BB962C8B-B14F-4D97-AF65-F5344CB8AC3E}">
        <p14:creationId xmlns:p14="http://schemas.microsoft.com/office/powerpoint/2010/main" val="3989945163"/>
      </p:ext>
    </p:extLst>
  </p:cSld>
  <p:clrMapOvr>
    <a:masterClrMapping/>
  </p:clrMapOvr>
  <mc:AlternateContent xmlns:mc="http://schemas.openxmlformats.org/markup-compatibility/2006" xmlns:p14="http://schemas.microsoft.com/office/powerpoint/2010/main">
    <mc:Choice Requires="p14">
      <p:transition spd="slow" p14:dur="2000" advTm="31770"/>
    </mc:Choice>
    <mc:Fallback xmlns="">
      <p:transition spd="slow" advTm="3177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 name="Picture 4" descr="Christmas tree cartoon Images | Free Vectors, Stock Photos &amp; PS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1540" y="2732088"/>
            <a:ext cx="1330889" cy="215354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Free Cartoon Pictures Of Cell Phones, Download Free Carto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540" y="5854004"/>
            <a:ext cx="803149" cy="7381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a:off x="1178158" y="5832573"/>
            <a:ext cx="560909" cy="781050"/>
          </a:xfrm>
          <a:prstGeom prst="rect">
            <a:avLst/>
          </a:prstGeom>
        </p:spPr>
      </p:pic>
      <p:pic>
        <p:nvPicPr>
          <p:cNvPr id="8" name="Picture 7"/>
          <p:cNvPicPr>
            <a:picLocks noChangeAspect="1"/>
          </p:cNvPicPr>
          <p:nvPr/>
        </p:nvPicPr>
        <p:blipFill>
          <a:blip r:embed="rId5"/>
          <a:stretch>
            <a:fillRect/>
          </a:stretch>
        </p:blipFill>
        <p:spPr>
          <a:xfrm>
            <a:off x="375311" y="4921986"/>
            <a:ext cx="1137067" cy="852800"/>
          </a:xfrm>
          <a:prstGeom prst="rect">
            <a:avLst/>
          </a:prstGeom>
        </p:spPr>
      </p:pic>
      <p:pic>
        <p:nvPicPr>
          <p:cNvPr id="9" name="Picture 10" descr="Xbox Controller Cartoon Pic - Game Controller Cartoon Png, Transparent Png  , Transparent Png Image - PNGite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12378" y="5470264"/>
            <a:ext cx="416164" cy="33341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423684" y="1392865"/>
            <a:ext cx="7038754" cy="3416320"/>
          </a:xfrm>
          <a:prstGeom prst="rect">
            <a:avLst/>
          </a:prstGeom>
          <a:noFill/>
        </p:spPr>
        <p:txBody>
          <a:bodyPr wrap="square" rtlCol="0">
            <a:spAutoFit/>
          </a:bodyPr>
          <a:lstStyle/>
          <a:p>
            <a:r>
              <a:rPr lang="en-GB" sz="5400" dirty="0" smtClean="0">
                <a:latin typeface="OpenDyslexicAlta" panose="00000500000000000000" pitchFamily="50" charset="0"/>
              </a:rPr>
              <a:t>Advice</a:t>
            </a:r>
            <a:r>
              <a:rPr lang="en-GB" sz="5400" i="1" dirty="0" smtClean="0">
                <a:latin typeface="OpenDyslexicAlta" panose="00000500000000000000" pitchFamily="50" charset="0"/>
              </a:rPr>
              <a:t> </a:t>
            </a:r>
            <a:r>
              <a:rPr lang="en-GB" sz="5400" dirty="0" smtClean="0">
                <a:latin typeface="OpenDyslexicAlta" panose="00000500000000000000" pitchFamily="50" charset="0"/>
              </a:rPr>
              <a:t>on some of the more popular online games and social media…</a:t>
            </a:r>
            <a:endParaRPr lang="en-GB" sz="5400" dirty="0">
              <a:latin typeface="OpenDyslexicAlta" panose="00000500000000000000" pitchFamily="50" charset="0"/>
            </a:endParaRPr>
          </a:p>
        </p:txBody>
      </p:sp>
    </p:spTree>
    <p:extLst>
      <p:ext uri="{BB962C8B-B14F-4D97-AF65-F5344CB8AC3E}">
        <p14:creationId xmlns:p14="http://schemas.microsoft.com/office/powerpoint/2010/main" val="1649391657"/>
      </p:ext>
    </p:extLst>
  </p:cSld>
  <p:clrMapOvr>
    <a:masterClrMapping/>
  </p:clrMapOvr>
  <mc:AlternateContent xmlns:mc="http://schemas.openxmlformats.org/markup-compatibility/2006" xmlns:p14="http://schemas.microsoft.com/office/powerpoint/2010/main">
    <mc:Choice Requires="p14">
      <p:transition spd="slow" p14:dur="2000" advTm="11716"/>
    </mc:Choice>
    <mc:Fallback xmlns="">
      <p:transition spd="slow" advTm="1171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 name="Picture 4" descr="Christmas tree cartoon Images | Free Vectors, Stock Photos &amp; PS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1540" y="2732088"/>
            <a:ext cx="1330889" cy="215354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Free Cartoon Pictures Of Cell Phones, Download Free Carto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540" y="5854004"/>
            <a:ext cx="803149" cy="7381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a:off x="1178158" y="5832573"/>
            <a:ext cx="560909" cy="781050"/>
          </a:xfrm>
          <a:prstGeom prst="rect">
            <a:avLst/>
          </a:prstGeom>
        </p:spPr>
      </p:pic>
      <p:pic>
        <p:nvPicPr>
          <p:cNvPr id="8" name="Picture 7"/>
          <p:cNvPicPr>
            <a:picLocks noChangeAspect="1"/>
          </p:cNvPicPr>
          <p:nvPr/>
        </p:nvPicPr>
        <p:blipFill>
          <a:blip r:embed="rId5"/>
          <a:stretch>
            <a:fillRect/>
          </a:stretch>
        </p:blipFill>
        <p:spPr>
          <a:xfrm>
            <a:off x="375311" y="4921986"/>
            <a:ext cx="1137067" cy="852800"/>
          </a:xfrm>
          <a:prstGeom prst="rect">
            <a:avLst/>
          </a:prstGeom>
        </p:spPr>
      </p:pic>
      <p:pic>
        <p:nvPicPr>
          <p:cNvPr id="9" name="Picture 10" descr="Xbox Controller Cartoon Pic - Game Controller Cartoon Png, Transparent Png  , Transparent Png Image - PNGite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12378" y="5470264"/>
            <a:ext cx="416164" cy="33341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7"/>
          <a:stretch>
            <a:fillRect/>
          </a:stretch>
        </p:blipFill>
        <p:spPr>
          <a:xfrm>
            <a:off x="2171756" y="233362"/>
            <a:ext cx="9715444" cy="6380261"/>
          </a:xfrm>
          <a:prstGeom prst="rect">
            <a:avLst/>
          </a:prstGeom>
        </p:spPr>
      </p:pic>
    </p:spTree>
    <p:extLst>
      <p:ext uri="{BB962C8B-B14F-4D97-AF65-F5344CB8AC3E}">
        <p14:creationId xmlns:p14="http://schemas.microsoft.com/office/powerpoint/2010/main" val="3096479583"/>
      </p:ext>
    </p:extLst>
  </p:cSld>
  <p:clrMapOvr>
    <a:masterClrMapping/>
  </p:clrMapOvr>
  <mc:AlternateContent xmlns:mc="http://schemas.openxmlformats.org/markup-compatibility/2006" xmlns:p14="http://schemas.microsoft.com/office/powerpoint/2010/main">
    <mc:Choice Requires="p14">
      <p:transition spd="slow" p14:dur="2000" advTm="31418"/>
    </mc:Choice>
    <mc:Fallback xmlns="">
      <p:transition spd="slow" advTm="31418"/>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 name="Picture 4" descr="Christmas tree cartoon Images | Free Vectors, Stock Photos &amp; PS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1540" y="2732088"/>
            <a:ext cx="1330889" cy="215354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Free Cartoon Pictures Of Cell Phones, Download Free Carto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540" y="5854004"/>
            <a:ext cx="803149" cy="7381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a:off x="1178158" y="5832573"/>
            <a:ext cx="560909" cy="781050"/>
          </a:xfrm>
          <a:prstGeom prst="rect">
            <a:avLst/>
          </a:prstGeom>
        </p:spPr>
      </p:pic>
      <p:pic>
        <p:nvPicPr>
          <p:cNvPr id="8" name="Picture 7"/>
          <p:cNvPicPr>
            <a:picLocks noChangeAspect="1"/>
          </p:cNvPicPr>
          <p:nvPr/>
        </p:nvPicPr>
        <p:blipFill>
          <a:blip r:embed="rId5"/>
          <a:stretch>
            <a:fillRect/>
          </a:stretch>
        </p:blipFill>
        <p:spPr>
          <a:xfrm>
            <a:off x="375311" y="4921986"/>
            <a:ext cx="1137067" cy="852800"/>
          </a:xfrm>
          <a:prstGeom prst="rect">
            <a:avLst/>
          </a:prstGeom>
        </p:spPr>
      </p:pic>
      <p:pic>
        <p:nvPicPr>
          <p:cNvPr id="9" name="Picture 10" descr="Xbox Controller Cartoon Pic - Game Controller Cartoon Png, Transparent Png  , Transparent Png Image - PNGite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12378" y="5470264"/>
            <a:ext cx="416164" cy="33341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7"/>
          <a:stretch>
            <a:fillRect/>
          </a:stretch>
        </p:blipFill>
        <p:spPr>
          <a:xfrm>
            <a:off x="2057400" y="141287"/>
            <a:ext cx="10033000" cy="6589713"/>
          </a:xfrm>
          <a:prstGeom prst="rect">
            <a:avLst/>
          </a:prstGeom>
        </p:spPr>
      </p:pic>
    </p:spTree>
    <p:extLst>
      <p:ext uri="{BB962C8B-B14F-4D97-AF65-F5344CB8AC3E}">
        <p14:creationId xmlns:p14="http://schemas.microsoft.com/office/powerpoint/2010/main" val="760531469"/>
      </p:ext>
    </p:extLst>
  </p:cSld>
  <p:clrMapOvr>
    <a:masterClrMapping/>
  </p:clrMapOvr>
  <mc:AlternateContent xmlns:mc="http://schemas.openxmlformats.org/markup-compatibility/2006" xmlns:p14="http://schemas.microsoft.com/office/powerpoint/2010/main">
    <mc:Choice Requires="p14">
      <p:transition spd="slow" p14:dur="2000" advTm="31701"/>
    </mc:Choice>
    <mc:Fallback xmlns="">
      <p:transition spd="slow" advTm="3170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 name="Picture 4" descr="Christmas tree cartoon Images | Free Vectors, Stock Photos &amp; PS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1540" y="2732088"/>
            <a:ext cx="1330889" cy="215354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Free Cartoon Pictures Of Cell Phones, Download Free Carto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540" y="5854004"/>
            <a:ext cx="803149" cy="7381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a:off x="1178158" y="5832573"/>
            <a:ext cx="560909" cy="781050"/>
          </a:xfrm>
          <a:prstGeom prst="rect">
            <a:avLst/>
          </a:prstGeom>
        </p:spPr>
      </p:pic>
      <p:pic>
        <p:nvPicPr>
          <p:cNvPr id="8" name="Picture 7"/>
          <p:cNvPicPr>
            <a:picLocks noChangeAspect="1"/>
          </p:cNvPicPr>
          <p:nvPr/>
        </p:nvPicPr>
        <p:blipFill>
          <a:blip r:embed="rId5"/>
          <a:stretch>
            <a:fillRect/>
          </a:stretch>
        </p:blipFill>
        <p:spPr>
          <a:xfrm>
            <a:off x="375311" y="4921986"/>
            <a:ext cx="1137067" cy="852800"/>
          </a:xfrm>
          <a:prstGeom prst="rect">
            <a:avLst/>
          </a:prstGeom>
        </p:spPr>
      </p:pic>
      <p:pic>
        <p:nvPicPr>
          <p:cNvPr id="9" name="Picture 10" descr="Xbox Controller Cartoon Pic - Game Controller Cartoon Png, Transparent Png  , Transparent Png Image - PNGite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12378" y="5470264"/>
            <a:ext cx="416164" cy="33341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7"/>
          <a:stretch>
            <a:fillRect/>
          </a:stretch>
        </p:blipFill>
        <p:spPr>
          <a:xfrm>
            <a:off x="2055812" y="155575"/>
            <a:ext cx="9996488" cy="6550025"/>
          </a:xfrm>
          <a:prstGeom prst="rect">
            <a:avLst/>
          </a:prstGeom>
        </p:spPr>
      </p:pic>
    </p:spTree>
    <p:extLst>
      <p:ext uri="{BB962C8B-B14F-4D97-AF65-F5344CB8AC3E}">
        <p14:creationId xmlns:p14="http://schemas.microsoft.com/office/powerpoint/2010/main" val="1594242891"/>
      </p:ext>
    </p:extLst>
  </p:cSld>
  <p:clrMapOvr>
    <a:masterClrMapping/>
  </p:clrMapOvr>
  <mc:AlternateContent xmlns:mc="http://schemas.openxmlformats.org/markup-compatibility/2006" xmlns:p14="http://schemas.microsoft.com/office/powerpoint/2010/main">
    <mc:Choice Requires="p14">
      <p:transition spd="slow" p14:dur="2000" advTm="21701"/>
    </mc:Choice>
    <mc:Fallback xmlns="">
      <p:transition spd="slow" advTm="21701"/>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 name="Picture 4" descr="Christmas tree cartoon Images | Free Vectors, Stock Photos &amp; PS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1540" y="2732088"/>
            <a:ext cx="1330889" cy="215354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Free Cartoon Pictures Of Cell Phones, Download Free Carto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540" y="5854004"/>
            <a:ext cx="803149" cy="7381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a:off x="1178158" y="5832573"/>
            <a:ext cx="560909" cy="781050"/>
          </a:xfrm>
          <a:prstGeom prst="rect">
            <a:avLst/>
          </a:prstGeom>
        </p:spPr>
      </p:pic>
      <p:pic>
        <p:nvPicPr>
          <p:cNvPr id="8" name="Picture 7"/>
          <p:cNvPicPr>
            <a:picLocks noChangeAspect="1"/>
          </p:cNvPicPr>
          <p:nvPr/>
        </p:nvPicPr>
        <p:blipFill>
          <a:blip r:embed="rId5"/>
          <a:stretch>
            <a:fillRect/>
          </a:stretch>
        </p:blipFill>
        <p:spPr>
          <a:xfrm>
            <a:off x="375311" y="4921986"/>
            <a:ext cx="1137067" cy="852800"/>
          </a:xfrm>
          <a:prstGeom prst="rect">
            <a:avLst/>
          </a:prstGeom>
        </p:spPr>
      </p:pic>
      <p:pic>
        <p:nvPicPr>
          <p:cNvPr id="9" name="Picture 10" descr="Xbox Controller Cartoon Pic - Game Controller Cartoon Png, Transparent Png  , Transparent Png Image - PNGite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12378" y="5470264"/>
            <a:ext cx="416164" cy="33341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7"/>
          <a:stretch>
            <a:fillRect/>
          </a:stretch>
        </p:blipFill>
        <p:spPr>
          <a:xfrm>
            <a:off x="2019300" y="136525"/>
            <a:ext cx="10058400" cy="6619875"/>
          </a:xfrm>
          <a:prstGeom prst="rect">
            <a:avLst/>
          </a:prstGeom>
        </p:spPr>
      </p:pic>
    </p:spTree>
    <p:extLst>
      <p:ext uri="{BB962C8B-B14F-4D97-AF65-F5344CB8AC3E}">
        <p14:creationId xmlns:p14="http://schemas.microsoft.com/office/powerpoint/2010/main" val="38533825"/>
      </p:ext>
    </p:extLst>
  </p:cSld>
  <p:clrMapOvr>
    <a:masterClrMapping/>
  </p:clrMapOvr>
  <mc:AlternateContent xmlns:mc="http://schemas.openxmlformats.org/markup-compatibility/2006" xmlns:p14="http://schemas.microsoft.com/office/powerpoint/2010/main">
    <mc:Choice Requires="p14">
      <p:transition spd="slow" p14:dur="2000" advTm="31123"/>
    </mc:Choice>
    <mc:Fallback xmlns="">
      <p:transition spd="slow" advTm="31123"/>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 name="Picture 4" descr="Christmas tree cartoon Images | Free Vectors, Stock Photos &amp; PS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1540" y="2732088"/>
            <a:ext cx="1330889" cy="215354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Free Cartoon Pictures Of Cell Phones, Download Free Carto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540" y="5854004"/>
            <a:ext cx="803149" cy="7381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a:off x="1178158" y="5832573"/>
            <a:ext cx="560909" cy="781050"/>
          </a:xfrm>
          <a:prstGeom prst="rect">
            <a:avLst/>
          </a:prstGeom>
        </p:spPr>
      </p:pic>
      <p:pic>
        <p:nvPicPr>
          <p:cNvPr id="8" name="Picture 7"/>
          <p:cNvPicPr>
            <a:picLocks noChangeAspect="1"/>
          </p:cNvPicPr>
          <p:nvPr/>
        </p:nvPicPr>
        <p:blipFill>
          <a:blip r:embed="rId5"/>
          <a:stretch>
            <a:fillRect/>
          </a:stretch>
        </p:blipFill>
        <p:spPr>
          <a:xfrm>
            <a:off x="375311" y="4921986"/>
            <a:ext cx="1137067" cy="852800"/>
          </a:xfrm>
          <a:prstGeom prst="rect">
            <a:avLst/>
          </a:prstGeom>
        </p:spPr>
      </p:pic>
      <p:pic>
        <p:nvPicPr>
          <p:cNvPr id="9" name="Picture 10" descr="Xbox Controller Cartoon Pic - Game Controller Cartoon Png, Transparent Png  , Transparent Png Image - PNGite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12378" y="5470264"/>
            <a:ext cx="416164" cy="33341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7"/>
          <a:stretch>
            <a:fillRect/>
          </a:stretch>
        </p:blipFill>
        <p:spPr>
          <a:xfrm>
            <a:off x="2051050" y="173037"/>
            <a:ext cx="10026650" cy="6583363"/>
          </a:xfrm>
          <a:prstGeom prst="rect">
            <a:avLst/>
          </a:prstGeom>
        </p:spPr>
      </p:pic>
    </p:spTree>
    <p:extLst>
      <p:ext uri="{BB962C8B-B14F-4D97-AF65-F5344CB8AC3E}">
        <p14:creationId xmlns:p14="http://schemas.microsoft.com/office/powerpoint/2010/main" val="431215524"/>
      </p:ext>
    </p:extLst>
  </p:cSld>
  <p:clrMapOvr>
    <a:masterClrMapping/>
  </p:clrMapOvr>
  <mc:AlternateContent xmlns:mc="http://schemas.openxmlformats.org/markup-compatibility/2006" xmlns:p14="http://schemas.microsoft.com/office/powerpoint/2010/main">
    <mc:Choice Requires="p14">
      <p:transition spd="slow" p14:dur="2000" advTm="30860"/>
    </mc:Choice>
    <mc:Fallback xmlns="">
      <p:transition spd="slow" advTm="3086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 name="Picture 4" descr="Christmas tree cartoon Images | Free Vectors, Stock Photos &amp; PS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1540" y="2732088"/>
            <a:ext cx="1330889" cy="215354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Free Cartoon Pictures Of Cell Phones, Download Free Carto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540" y="5854004"/>
            <a:ext cx="803149" cy="7381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a:off x="1178158" y="5832573"/>
            <a:ext cx="560909" cy="781050"/>
          </a:xfrm>
          <a:prstGeom prst="rect">
            <a:avLst/>
          </a:prstGeom>
        </p:spPr>
      </p:pic>
      <p:pic>
        <p:nvPicPr>
          <p:cNvPr id="8" name="Picture 7"/>
          <p:cNvPicPr>
            <a:picLocks noChangeAspect="1"/>
          </p:cNvPicPr>
          <p:nvPr/>
        </p:nvPicPr>
        <p:blipFill>
          <a:blip r:embed="rId5"/>
          <a:stretch>
            <a:fillRect/>
          </a:stretch>
        </p:blipFill>
        <p:spPr>
          <a:xfrm>
            <a:off x="375311" y="4921986"/>
            <a:ext cx="1137067" cy="852800"/>
          </a:xfrm>
          <a:prstGeom prst="rect">
            <a:avLst/>
          </a:prstGeom>
        </p:spPr>
      </p:pic>
      <p:pic>
        <p:nvPicPr>
          <p:cNvPr id="9" name="Picture 10" descr="Xbox Controller Cartoon Pic - Game Controller Cartoon Png, Transparent Png  , Transparent Png Image - PNGite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12378" y="5470264"/>
            <a:ext cx="416164" cy="33341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860158" y="1505666"/>
            <a:ext cx="8739963" cy="2585323"/>
          </a:xfrm>
          <a:prstGeom prst="rect">
            <a:avLst/>
          </a:prstGeom>
          <a:noFill/>
        </p:spPr>
        <p:txBody>
          <a:bodyPr wrap="square" rtlCol="0">
            <a:spAutoFit/>
          </a:bodyPr>
          <a:lstStyle/>
          <a:p>
            <a:pPr algn="ctr"/>
            <a:r>
              <a:rPr lang="en-GB" sz="5400" dirty="0" smtClean="0">
                <a:latin typeface="OpenDyslexicAlta" panose="00000500000000000000" pitchFamily="50" charset="0"/>
              </a:rPr>
              <a:t>Make your use of technology as green as your Christmas tree!</a:t>
            </a:r>
            <a:endParaRPr lang="en-GB" sz="5400" dirty="0">
              <a:latin typeface="OpenDyslexicAlta" panose="00000500000000000000" pitchFamily="50" charset="0"/>
            </a:endParaRPr>
          </a:p>
        </p:txBody>
      </p:sp>
    </p:spTree>
    <p:extLst>
      <p:ext uri="{BB962C8B-B14F-4D97-AF65-F5344CB8AC3E}">
        <p14:creationId xmlns:p14="http://schemas.microsoft.com/office/powerpoint/2010/main" val="1276219232"/>
      </p:ext>
    </p:extLst>
  </p:cSld>
  <p:clrMapOvr>
    <a:masterClrMapping/>
  </p:clrMapOvr>
  <mc:AlternateContent xmlns:mc="http://schemas.openxmlformats.org/markup-compatibility/2006" xmlns:p14="http://schemas.microsoft.com/office/powerpoint/2010/main">
    <mc:Choice Requires="p14">
      <p:transition spd="slow" p14:dur="2000" advTm="10897"/>
    </mc:Choice>
    <mc:Fallback xmlns="">
      <p:transition spd="slow" advTm="10897"/>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 name="Picture 4" descr="Christmas tree cartoon Images | Free Vectors, Stock Photos &amp; PS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1540" y="2732088"/>
            <a:ext cx="1330889" cy="215354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Free Cartoon Pictures Of Cell Phones, Download Free Carto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540" y="5854004"/>
            <a:ext cx="803149" cy="7381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a:off x="1178158" y="5832573"/>
            <a:ext cx="560909" cy="781050"/>
          </a:xfrm>
          <a:prstGeom prst="rect">
            <a:avLst/>
          </a:prstGeom>
        </p:spPr>
      </p:pic>
      <p:pic>
        <p:nvPicPr>
          <p:cNvPr id="8" name="Picture 7"/>
          <p:cNvPicPr>
            <a:picLocks noChangeAspect="1"/>
          </p:cNvPicPr>
          <p:nvPr/>
        </p:nvPicPr>
        <p:blipFill>
          <a:blip r:embed="rId5"/>
          <a:stretch>
            <a:fillRect/>
          </a:stretch>
        </p:blipFill>
        <p:spPr>
          <a:xfrm>
            <a:off x="375311" y="4921986"/>
            <a:ext cx="1137067" cy="852800"/>
          </a:xfrm>
          <a:prstGeom prst="rect">
            <a:avLst/>
          </a:prstGeom>
        </p:spPr>
      </p:pic>
      <p:pic>
        <p:nvPicPr>
          <p:cNvPr id="9" name="Picture 10" descr="Xbox Controller Cartoon Pic - Game Controller Cartoon Png, Transparent Png  , Transparent Png Image - PNGite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12378" y="5470264"/>
            <a:ext cx="416164" cy="33341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7"/>
          <a:stretch>
            <a:fillRect/>
          </a:stretch>
        </p:blipFill>
        <p:spPr>
          <a:xfrm>
            <a:off x="2025650" y="125413"/>
            <a:ext cx="10001250" cy="6605588"/>
          </a:xfrm>
          <a:prstGeom prst="rect">
            <a:avLst/>
          </a:prstGeom>
        </p:spPr>
      </p:pic>
    </p:spTree>
    <p:extLst>
      <p:ext uri="{BB962C8B-B14F-4D97-AF65-F5344CB8AC3E}">
        <p14:creationId xmlns:p14="http://schemas.microsoft.com/office/powerpoint/2010/main" val="3262239509"/>
      </p:ext>
    </p:extLst>
  </p:cSld>
  <p:clrMapOvr>
    <a:masterClrMapping/>
  </p:clrMapOvr>
  <mc:AlternateContent xmlns:mc="http://schemas.openxmlformats.org/markup-compatibility/2006" xmlns:p14="http://schemas.microsoft.com/office/powerpoint/2010/main">
    <mc:Choice Requires="p14">
      <p:transition spd="slow" p14:dur="2000" advTm="32513"/>
    </mc:Choice>
    <mc:Fallback xmlns="">
      <p:transition spd="slow" advTm="32513"/>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 name="Picture 4" descr="Christmas tree cartoon Images | Free Vectors, Stock Photos &amp; PS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1540" y="2732088"/>
            <a:ext cx="1330889" cy="215354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Free Cartoon Pictures Of Cell Phones, Download Free Carto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540" y="5854004"/>
            <a:ext cx="803149" cy="7381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a:off x="1178158" y="5832573"/>
            <a:ext cx="560909" cy="781050"/>
          </a:xfrm>
          <a:prstGeom prst="rect">
            <a:avLst/>
          </a:prstGeom>
        </p:spPr>
      </p:pic>
      <p:pic>
        <p:nvPicPr>
          <p:cNvPr id="8" name="Picture 7"/>
          <p:cNvPicPr>
            <a:picLocks noChangeAspect="1"/>
          </p:cNvPicPr>
          <p:nvPr/>
        </p:nvPicPr>
        <p:blipFill>
          <a:blip r:embed="rId5"/>
          <a:stretch>
            <a:fillRect/>
          </a:stretch>
        </p:blipFill>
        <p:spPr>
          <a:xfrm>
            <a:off x="375311" y="4921986"/>
            <a:ext cx="1137067" cy="852800"/>
          </a:xfrm>
          <a:prstGeom prst="rect">
            <a:avLst/>
          </a:prstGeom>
        </p:spPr>
      </p:pic>
      <p:pic>
        <p:nvPicPr>
          <p:cNvPr id="9" name="Picture 10" descr="Xbox Controller Cartoon Pic - Game Controller Cartoon Png, Transparent Png  , Transparent Png Image - PNGite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12378" y="5470264"/>
            <a:ext cx="416164" cy="33341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044700" y="774700"/>
            <a:ext cx="9994900" cy="1569660"/>
          </a:xfrm>
          <a:prstGeom prst="rect">
            <a:avLst/>
          </a:prstGeom>
          <a:noFill/>
        </p:spPr>
        <p:txBody>
          <a:bodyPr wrap="square" rtlCol="0">
            <a:spAutoFit/>
          </a:bodyPr>
          <a:lstStyle/>
          <a:p>
            <a:r>
              <a:rPr lang="en-GB" sz="3200" dirty="0">
                <a:latin typeface="OpenDyslexicAlta" panose="00000500000000000000" pitchFamily="50" charset="0"/>
              </a:rPr>
              <a:t>Is your child getting a new digital device for Christmas? Have you set it up with parental controls to keep them safe?</a:t>
            </a:r>
          </a:p>
        </p:txBody>
      </p:sp>
      <p:sp>
        <p:nvSpPr>
          <p:cNvPr id="3" name="TextBox 2"/>
          <p:cNvSpPr txBox="1"/>
          <p:nvPr/>
        </p:nvSpPr>
        <p:spPr>
          <a:xfrm>
            <a:off x="2171756" y="3176348"/>
            <a:ext cx="9994900" cy="2677656"/>
          </a:xfrm>
          <a:prstGeom prst="rect">
            <a:avLst/>
          </a:prstGeom>
          <a:noFill/>
        </p:spPr>
        <p:txBody>
          <a:bodyPr wrap="square" rtlCol="0">
            <a:spAutoFit/>
          </a:bodyPr>
          <a:lstStyle/>
          <a:p>
            <a:r>
              <a:rPr lang="en-GB" sz="2800" dirty="0">
                <a:latin typeface="OpenDyslexicAlta" panose="00000500000000000000" pitchFamily="50" charset="0"/>
              </a:rPr>
              <a:t>Parental Controls can:</a:t>
            </a:r>
          </a:p>
          <a:p>
            <a:endParaRPr lang="en-GB" sz="2800" dirty="0">
              <a:latin typeface="OpenDyslexicAlta" panose="00000500000000000000" pitchFamily="50" charset="0"/>
            </a:endParaRPr>
          </a:p>
          <a:p>
            <a:pPr marL="285750" indent="-285750">
              <a:buFontTx/>
              <a:buChar char="-"/>
            </a:pPr>
            <a:r>
              <a:rPr lang="en-GB" sz="2800" dirty="0">
                <a:latin typeface="OpenDyslexicAlta" panose="00000500000000000000" pitchFamily="50" charset="0"/>
              </a:rPr>
              <a:t>Protect your child from inappropriate content</a:t>
            </a:r>
          </a:p>
          <a:p>
            <a:pPr marL="285750" indent="-285750">
              <a:buFontTx/>
              <a:buChar char="-"/>
            </a:pPr>
            <a:r>
              <a:rPr lang="en-GB" sz="2800" dirty="0">
                <a:latin typeface="OpenDyslexicAlta" panose="00000500000000000000" pitchFamily="50" charset="0"/>
              </a:rPr>
              <a:t>Protect your child from contact with strangers</a:t>
            </a:r>
          </a:p>
          <a:p>
            <a:pPr marL="285750" indent="-285750">
              <a:buFontTx/>
              <a:buChar char="-"/>
            </a:pPr>
            <a:r>
              <a:rPr lang="en-GB" sz="2800" dirty="0">
                <a:latin typeface="OpenDyslexicAlta" panose="00000500000000000000" pitchFamily="50" charset="0"/>
              </a:rPr>
              <a:t>Limit the amount of time a child can have online without causing an argument.</a:t>
            </a:r>
          </a:p>
        </p:txBody>
      </p:sp>
    </p:spTree>
    <p:extLst>
      <p:ext uri="{BB962C8B-B14F-4D97-AF65-F5344CB8AC3E}">
        <p14:creationId xmlns:p14="http://schemas.microsoft.com/office/powerpoint/2010/main" val="3401706227"/>
      </p:ext>
    </p:extLst>
  </p:cSld>
  <p:clrMapOvr>
    <a:masterClrMapping/>
  </p:clrMapOvr>
  <mc:AlternateContent xmlns:mc="http://schemas.openxmlformats.org/markup-compatibility/2006" xmlns:p14="http://schemas.microsoft.com/office/powerpoint/2010/main">
    <mc:Choice Requires="p14">
      <p:transition spd="slow" p14:dur="2000" advTm="21057"/>
    </mc:Choice>
    <mc:Fallback xmlns="">
      <p:transition spd="slow" advTm="21057"/>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 name="Picture 4" descr="Christmas tree cartoon Images | Free Vectors, Stock Photos &amp; PS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1540" y="2732088"/>
            <a:ext cx="1330889" cy="215354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Free Cartoon Pictures Of Cell Phones, Download Free Carto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540" y="5854004"/>
            <a:ext cx="803149" cy="7381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a:off x="1178158" y="5832573"/>
            <a:ext cx="560909" cy="781050"/>
          </a:xfrm>
          <a:prstGeom prst="rect">
            <a:avLst/>
          </a:prstGeom>
        </p:spPr>
      </p:pic>
      <p:pic>
        <p:nvPicPr>
          <p:cNvPr id="8" name="Picture 7"/>
          <p:cNvPicPr>
            <a:picLocks noChangeAspect="1"/>
          </p:cNvPicPr>
          <p:nvPr/>
        </p:nvPicPr>
        <p:blipFill>
          <a:blip r:embed="rId5"/>
          <a:stretch>
            <a:fillRect/>
          </a:stretch>
        </p:blipFill>
        <p:spPr>
          <a:xfrm>
            <a:off x="375311" y="4921986"/>
            <a:ext cx="1137067" cy="852800"/>
          </a:xfrm>
          <a:prstGeom prst="rect">
            <a:avLst/>
          </a:prstGeom>
        </p:spPr>
      </p:pic>
      <p:pic>
        <p:nvPicPr>
          <p:cNvPr id="9" name="Picture 10" descr="Xbox Controller Cartoon Pic - Game Controller Cartoon Png, Transparent Png  , Transparent Png Image - PNGite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12378" y="5470264"/>
            <a:ext cx="416164" cy="33341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928542" y="342900"/>
            <a:ext cx="10072958" cy="6001643"/>
          </a:xfrm>
          <a:prstGeom prst="rect">
            <a:avLst/>
          </a:prstGeom>
          <a:noFill/>
        </p:spPr>
        <p:txBody>
          <a:bodyPr wrap="square" rtlCol="0">
            <a:spAutoFit/>
          </a:bodyPr>
          <a:lstStyle/>
          <a:p>
            <a:r>
              <a:rPr lang="en-GB" sz="2400" dirty="0">
                <a:latin typeface="OpenDyslexicAlta" panose="00000500000000000000" pitchFamily="50" charset="0"/>
              </a:rPr>
              <a:t>Unsure how to set up parental controls?</a:t>
            </a:r>
          </a:p>
          <a:p>
            <a:endParaRPr lang="en-GB" sz="2400" dirty="0">
              <a:latin typeface="OpenDyslexicAlta" panose="00000500000000000000" pitchFamily="50" charset="0"/>
            </a:endParaRPr>
          </a:p>
          <a:p>
            <a:r>
              <a:rPr lang="en-GB" sz="2400" dirty="0">
                <a:latin typeface="OpenDyslexicAlta" panose="00000500000000000000" pitchFamily="50" charset="0"/>
              </a:rPr>
              <a:t>There are many website guides which can help (depending on the device) including…</a:t>
            </a:r>
          </a:p>
          <a:p>
            <a:endParaRPr lang="en-GB" sz="2400" dirty="0">
              <a:latin typeface="OpenDyslexicAlta" panose="00000500000000000000" pitchFamily="50" charset="0"/>
            </a:endParaRPr>
          </a:p>
          <a:p>
            <a:r>
              <a:rPr lang="en-GB" sz="2400" dirty="0">
                <a:latin typeface="OpenDyslexicAlta" panose="00000500000000000000" pitchFamily="50" charset="0"/>
                <a:hlinkClick r:id="rId7"/>
              </a:rPr>
              <a:t>https://www.connectsafely.org/controls/</a:t>
            </a:r>
            <a:endParaRPr lang="en-GB" sz="2400" dirty="0">
              <a:latin typeface="OpenDyslexicAlta" panose="00000500000000000000" pitchFamily="50" charset="0"/>
            </a:endParaRPr>
          </a:p>
          <a:p>
            <a:endParaRPr lang="en-GB" sz="2400" dirty="0">
              <a:latin typeface="OpenDyslexicAlta" panose="00000500000000000000" pitchFamily="50" charset="0"/>
            </a:endParaRPr>
          </a:p>
          <a:p>
            <a:r>
              <a:rPr lang="en-GB" sz="2400" dirty="0">
                <a:latin typeface="OpenDyslexicAlta" panose="00000500000000000000" pitchFamily="50" charset="0"/>
                <a:hlinkClick r:id="rId8"/>
              </a:rPr>
              <a:t>https://www.internetmatters.org/parental-controls/</a:t>
            </a:r>
            <a:endParaRPr lang="en-GB" sz="2400" dirty="0">
              <a:latin typeface="OpenDyslexicAlta" panose="00000500000000000000" pitchFamily="50" charset="0"/>
            </a:endParaRPr>
          </a:p>
          <a:p>
            <a:endParaRPr lang="en-GB" sz="2400" dirty="0">
              <a:latin typeface="OpenDyslexicAlta" panose="00000500000000000000" pitchFamily="50" charset="0"/>
            </a:endParaRPr>
          </a:p>
          <a:p>
            <a:r>
              <a:rPr lang="en-GB" sz="2400" dirty="0">
                <a:latin typeface="OpenDyslexicAlta" panose="00000500000000000000" pitchFamily="50" charset="0"/>
                <a:hlinkClick r:id="rId9"/>
              </a:rPr>
              <a:t>https://www.nspcc.org.uk/keeping-children-safe/online-safety/parental-controls/</a:t>
            </a:r>
            <a:endParaRPr lang="en-GB" sz="2400" dirty="0">
              <a:latin typeface="OpenDyslexicAlta" panose="00000500000000000000" pitchFamily="50" charset="0"/>
            </a:endParaRPr>
          </a:p>
          <a:p>
            <a:endParaRPr lang="en-GB" sz="2400" dirty="0">
              <a:latin typeface="OpenDyslexicAlta" panose="00000500000000000000" pitchFamily="50" charset="0"/>
            </a:endParaRPr>
          </a:p>
          <a:p>
            <a:endParaRPr lang="en-GB" sz="2400" dirty="0">
              <a:latin typeface="OpenDyslexicAlta" panose="00000500000000000000" pitchFamily="50" charset="0"/>
            </a:endParaRPr>
          </a:p>
          <a:p>
            <a:r>
              <a:rPr lang="en-GB" sz="2400" dirty="0">
                <a:latin typeface="OpenDyslexicAlta" panose="00000500000000000000" pitchFamily="50" charset="0"/>
                <a:hlinkClick r:id="rId10"/>
              </a:rPr>
              <a:t>https://support.google.com/googleplay/answer/1075738?hl=en-GB</a:t>
            </a:r>
            <a:endParaRPr lang="en-GB" sz="2400" dirty="0">
              <a:latin typeface="OpenDyslexicAlta" panose="00000500000000000000" pitchFamily="50" charset="0"/>
            </a:endParaRPr>
          </a:p>
          <a:p>
            <a:endParaRPr lang="en-GB" sz="2400" dirty="0">
              <a:latin typeface="OpenDyslexicAlta" panose="00000500000000000000" pitchFamily="50" charset="0"/>
            </a:endParaRPr>
          </a:p>
        </p:txBody>
      </p:sp>
      <p:sp>
        <p:nvSpPr>
          <p:cNvPr id="3" name="TextBox 2"/>
          <p:cNvSpPr txBox="1"/>
          <p:nvPr/>
        </p:nvSpPr>
        <p:spPr>
          <a:xfrm>
            <a:off x="3096942" y="6137770"/>
            <a:ext cx="7366440" cy="461665"/>
          </a:xfrm>
          <a:prstGeom prst="rect">
            <a:avLst/>
          </a:prstGeom>
          <a:noFill/>
        </p:spPr>
        <p:txBody>
          <a:bodyPr wrap="none" rtlCol="0">
            <a:spAutoFit/>
          </a:bodyPr>
          <a:lstStyle/>
          <a:p>
            <a:r>
              <a:rPr lang="en-GB" sz="2400" dirty="0">
                <a:latin typeface="OpenDyslexicAlta" panose="00000500000000000000" pitchFamily="50" charset="0"/>
              </a:rPr>
              <a:t>(This list is available on our school website)</a:t>
            </a:r>
          </a:p>
        </p:txBody>
      </p:sp>
    </p:spTree>
    <p:extLst>
      <p:ext uri="{BB962C8B-B14F-4D97-AF65-F5344CB8AC3E}">
        <p14:creationId xmlns:p14="http://schemas.microsoft.com/office/powerpoint/2010/main" val="1723258757"/>
      </p:ext>
    </p:extLst>
  </p:cSld>
  <p:clrMapOvr>
    <a:masterClrMapping/>
  </p:clrMapOvr>
  <mc:AlternateContent xmlns:mc="http://schemas.openxmlformats.org/markup-compatibility/2006" xmlns:p14="http://schemas.microsoft.com/office/powerpoint/2010/main">
    <mc:Choice Requires="p14">
      <p:transition spd="slow" p14:dur="2000" advTm="31109"/>
    </mc:Choice>
    <mc:Fallback xmlns="">
      <p:transition spd="slow" advTm="3110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 name="Picture 4" descr="Christmas tree cartoon Images | Free Vectors, Stock Photos &amp; PS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1540" y="2732088"/>
            <a:ext cx="1330889" cy="215354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Free Cartoon Pictures Of Cell Phones, Download Free Carto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540" y="5854004"/>
            <a:ext cx="803149" cy="7381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a:off x="1178158" y="5832573"/>
            <a:ext cx="560909" cy="781050"/>
          </a:xfrm>
          <a:prstGeom prst="rect">
            <a:avLst/>
          </a:prstGeom>
        </p:spPr>
      </p:pic>
      <p:pic>
        <p:nvPicPr>
          <p:cNvPr id="8" name="Picture 7"/>
          <p:cNvPicPr>
            <a:picLocks noChangeAspect="1"/>
          </p:cNvPicPr>
          <p:nvPr/>
        </p:nvPicPr>
        <p:blipFill>
          <a:blip r:embed="rId5"/>
          <a:stretch>
            <a:fillRect/>
          </a:stretch>
        </p:blipFill>
        <p:spPr>
          <a:xfrm>
            <a:off x="375311" y="4921986"/>
            <a:ext cx="1137067" cy="852800"/>
          </a:xfrm>
          <a:prstGeom prst="rect">
            <a:avLst/>
          </a:prstGeom>
        </p:spPr>
      </p:pic>
      <p:pic>
        <p:nvPicPr>
          <p:cNvPr id="9" name="Picture 10" descr="Xbox Controller Cartoon Pic - Game Controller Cartoon Png, Transparent Png  , Transparent Png Image - PNGite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12378" y="5470264"/>
            <a:ext cx="416164" cy="33341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160661" y="1536946"/>
            <a:ext cx="6482530" cy="2800767"/>
          </a:xfrm>
          <a:prstGeom prst="rect">
            <a:avLst/>
          </a:prstGeom>
          <a:noFill/>
        </p:spPr>
        <p:txBody>
          <a:bodyPr wrap="square" rtlCol="0">
            <a:spAutoFit/>
          </a:bodyPr>
          <a:lstStyle/>
          <a:p>
            <a:r>
              <a:rPr lang="en-GB" sz="4400" dirty="0" smtClean="0">
                <a:latin typeface="OpenDyslexicAlta" panose="00000500000000000000" pitchFamily="50" charset="0"/>
              </a:rPr>
              <a:t>All that remains is for us to wish you</a:t>
            </a:r>
          </a:p>
          <a:p>
            <a:r>
              <a:rPr lang="en-GB" sz="4400" dirty="0" smtClean="0">
                <a:latin typeface="OpenDyslexicAlta" panose="00000500000000000000" pitchFamily="50" charset="0"/>
              </a:rPr>
              <a:t>a very merry and very safe Christmas!</a:t>
            </a:r>
            <a:endParaRPr lang="en-GB" sz="4400" dirty="0">
              <a:latin typeface="OpenDyslexicAlta" panose="00000500000000000000" pitchFamily="50" charset="0"/>
            </a:endParaRPr>
          </a:p>
        </p:txBody>
      </p:sp>
    </p:spTree>
    <p:extLst>
      <p:ext uri="{BB962C8B-B14F-4D97-AF65-F5344CB8AC3E}">
        <p14:creationId xmlns:p14="http://schemas.microsoft.com/office/powerpoint/2010/main" val="569219717"/>
      </p:ext>
    </p:extLst>
  </p:cSld>
  <p:clrMapOvr>
    <a:masterClrMapping/>
  </p:clrMapOvr>
  <mc:AlternateContent xmlns:mc="http://schemas.openxmlformats.org/markup-compatibility/2006" xmlns:p14="http://schemas.microsoft.com/office/powerpoint/2010/main">
    <mc:Choice Requires="p14">
      <p:transition spd="slow" p14:dur="2000" advTm="14436"/>
    </mc:Choice>
    <mc:Fallback xmlns="">
      <p:transition spd="slow" advTm="14436"/>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TotalTime>
  <Words>413</Words>
  <Application>Microsoft Office PowerPoint</Application>
  <PresentationFormat>Widescreen</PresentationFormat>
  <Paragraphs>44</Paragraphs>
  <Slides>26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Calibri</vt:lpstr>
      <vt:lpstr>Calibri Light</vt:lpstr>
      <vt:lpstr>OpenDyslexicAlta</vt:lpstr>
      <vt:lpstr>Office Theme</vt:lpstr>
      <vt:lpstr>Welcome to the Tollgate Christmas Performance!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the Tollgate Christmas Performance!</dc:title>
  <dc:creator>ladmin</dc:creator>
  <cp:lastModifiedBy>Office</cp:lastModifiedBy>
  <cp:revision>12</cp:revision>
  <dcterms:created xsi:type="dcterms:W3CDTF">2022-11-24T14:21:35Z</dcterms:created>
  <dcterms:modified xsi:type="dcterms:W3CDTF">2022-12-09T12:22:21Z</dcterms:modified>
</cp:coreProperties>
</file>